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6" r:id="rId2"/>
    <p:sldId id="257" r:id="rId3"/>
    <p:sldId id="369" r:id="rId4"/>
    <p:sldId id="293" r:id="rId5"/>
    <p:sldId id="294" r:id="rId6"/>
    <p:sldId id="296" r:id="rId7"/>
    <p:sldId id="292" r:id="rId8"/>
    <p:sldId id="339" r:id="rId9"/>
    <p:sldId id="340" r:id="rId10"/>
    <p:sldId id="300" r:id="rId11"/>
    <p:sldId id="341" r:id="rId12"/>
    <p:sldId id="299" r:id="rId13"/>
    <p:sldId id="301" r:id="rId14"/>
    <p:sldId id="303" r:id="rId15"/>
    <p:sldId id="344" r:id="rId16"/>
    <p:sldId id="343" r:id="rId17"/>
    <p:sldId id="342" r:id="rId18"/>
    <p:sldId id="304" r:id="rId19"/>
    <p:sldId id="306" r:id="rId20"/>
    <p:sldId id="302" r:id="rId21"/>
    <p:sldId id="345" r:id="rId22"/>
    <p:sldId id="346" r:id="rId23"/>
    <p:sldId id="371" r:id="rId24"/>
    <p:sldId id="372" r:id="rId25"/>
    <p:sldId id="321" r:id="rId26"/>
    <p:sldId id="320" r:id="rId27"/>
    <p:sldId id="307" r:id="rId28"/>
    <p:sldId id="348" r:id="rId29"/>
    <p:sldId id="349" r:id="rId30"/>
    <p:sldId id="315" r:id="rId31"/>
    <p:sldId id="316" r:id="rId32"/>
    <p:sldId id="336" r:id="rId33"/>
    <p:sldId id="335" r:id="rId34"/>
    <p:sldId id="310" r:id="rId35"/>
    <p:sldId id="337" r:id="rId36"/>
    <p:sldId id="350" r:id="rId37"/>
    <p:sldId id="319" r:id="rId38"/>
    <p:sldId id="323" r:id="rId39"/>
    <p:sldId id="312" r:id="rId40"/>
    <p:sldId id="322" r:id="rId41"/>
    <p:sldId id="313" r:id="rId42"/>
    <p:sldId id="324" r:id="rId43"/>
    <p:sldId id="311" r:id="rId44"/>
    <p:sldId id="308" r:id="rId45"/>
    <p:sldId id="328" r:id="rId46"/>
    <p:sldId id="351" r:id="rId47"/>
    <p:sldId id="352" r:id="rId48"/>
    <p:sldId id="325" r:id="rId49"/>
    <p:sldId id="353" r:id="rId50"/>
    <p:sldId id="326" r:id="rId51"/>
    <p:sldId id="327" r:id="rId52"/>
    <p:sldId id="329" r:id="rId53"/>
    <p:sldId id="330" r:id="rId54"/>
    <p:sldId id="334" r:id="rId55"/>
    <p:sldId id="331" r:id="rId56"/>
    <p:sldId id="370" r:id="rId57"/>
    <p:sldId id="354" r:id="rId58"/>
    <p:sldId id="355" r:id="rId59"/>
    <p:sldId id="332" r:id="rId60"/>
    <p:sldId id="356" r:id="rId61"/>
    <p:sldId id="314" r:id="rId62"/>
    <p:sldId id="338" r:id="rId63"/>
    <p:sldId id="273" r:id="rId64"/>
    <p:sldId id="295" r:id="rId65"/>
    <p:sldId id="359" r:id="rId66"/>
    <p:sldId id="357" r:id="rId67"/>
    <p:sldId id="358" r:id="rId68"/>
    <p:sldId id="360" r:id="rId69"/>
    <p:sldId id="361" r:id="rId70"/>
    <p:sldId id="362" r:id="rId71"/>
    <p:sldId id="363" r:id="rId72"/>
    <p:sldId id="366" r:id="rId73"/>
    <p:sldId id="364" r:id="rId74"/>
    <p:sldId id="367" r:id="rId75"/>
    <p:sldId id="365" r:id="rId76"/>
    <p:sldId id="368" r:id="rId7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Admin" id="{78D1E3C5-90E7-4BDE-B461-451E268D8D67}">
          <p14:sldIdLst>
            <p14:sldId id="369"/>
          </p14:sldIdLst>
        </p14:section>
        <p14:section name="1. Recap: basic operations" id="{4C93546C-6ADF-4058-8221-ACA142E801C1}">
          <p14:sldIdLst>
            <p14:sldId id="293"/>
            <p14:sldId id="294"/>
          </p14:sldIdLst>
        </p14:section>
        <p14:section name="2. About variables" id="{2FE44057-C7B1-45D9-81BA-0D0A309B1433}">
          <p14:sldIdLst>
            <p14:sldId id="296"/>
            <p14:sldId id="292"/>
            <p14:sldId id="339"/>
            <p14:sldId id="340"/>
            <p14:sldId id="300"/>
            <p14:sldId id="341"/>
            <p14:sldId id="299"/>
            <p14:sldId id="301"/>
            <p14:sldId id="303"/>
            <p14:sldId id="344"/>
            <p14:sldId id="343"/>
            <p14:sldId id="342"/>
            <p14:sldId id="304"/>
            <p14:sldId id="306"/>
          </p14:sldIdLst>
        </p14:section>
        <p14:section name="3. Basic math operators in Python" id="{BD829606-5F3B-4C52-A435-521BF99A59FB}">
          <p14:sldIdLst>
            <p14:sldId id="302"/>
            <p14:sldId id="345"/>
            <p14:sldId id="346"/>
            <p14:sldId id="371"/>
            <p14:sldId id="372"/>
            <p14:sldId id="321"/>
            <p14:sldId id="320"/>
            <p14:sldId id="307"/>
            <p14:sldId id="348"/>
            <p14:sldId id="349"/>
            <p14:sldId id="315"/>
            <p14:sldId id="316"/>
          </p14:sldIdLst>
        </p14:section>
        <p14:section name="4. Playing a bit" id="{770D3B69-065D-46F0-BA37-EECE620545A7}">
          <p14:sldIdLst>
            <p14:sldId id="336"/>
            <p14:sldId id="335"/>
            <p14:sldId id="310"/>
            <p14:sldId id="337"/>
            <p14:sldId id="350"/>
            <p14:sldId id="319"/>
          </p14:sldIdLst>
        </p14:section>
        <p14:section name="5. Commenting your code" id="{C5261B11-BEEB-425B-A769-D2638CBE33C8}">
          <p14:sldIdLst>
            <p14:sldId id="323"/>
            <p14:sldId id="312"/>
            <p14:sldId id="322"/>
            <p14:sldId id="313"/>
            <p14:sldId id="324"/>
            <p14:sldId id="311"/>
          </p14:sldIdLst>
        </p14:section>
        <p14:section name="6. Printing and getting stuff" id="{F4611843-CF68-4D82-A237-34CD38BBD877}">
          <p14:sldIdLst>
            <p14:sldId id="308"/>
            <p14:sldId id="328"/>
            <p14:sldId id="351"/>
            <p14:sldId id="352"/>
            <p14:sldId id="325"/>
            <p14:sldId id="353"/>
            <p14:sldId id="326"/>
            <p14:sldId id="327"/>
            <p14:sldId id="329"/>
            <p14:sldId id="330"/>
            <p14:sldId id="334"/>
            <p14:sldId id="331"/>
            <p14:sldId id="370"/>
            <p14:sldId id="354"/>
            <p14:sldId id="355"/>
            <p14:sldId id="332"/>
            <p14:sldId id="356"/>
          </p14:sldIdLst>
        </p14:section>
        <p14:section name="7. Playing a bit more" id="{3797AB4B-BF1E-4E0A-80D2-5762759746D2}">
          <p14:sldIdLst>
            <p14:sldId id="314"/>
            <p14:sldId id="338"/>
          </p14:sldIdLst>
        </p14:section>
        <p14:section name="Conclusion" id="{9A871C58-26B7-453C-907F-18F84592908D}">
          <p14:sldIdLst>
            <p14:sldId id="273"/>
          </p14:sldIdLst>
        </p14:section>
        <p14:section name="8. Bonus: Executing your code" id="{D0257034-5AEA-4A42-8214-6FFE067E45C1}">
          <p14:sldIdLst>
            <p14:sldId id="295"/>
            <p14:sldId id="359"/>
            <p14:sldId id="357"/>
            <p14:sldId id="358"/>
            <p14:sldId id="360"/>
            <p14:sldId id="361"/>
            <p14:sldId id="362"/>
            <p14:sldId id="363"/>
            <p14:sldId id="366"/>
            <p14:sldId id="364"/>
            <p14:sldId id="367"/>
            <p14:sldId id="365"/>
            <p14:sldId id="3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469C5D-4A8D-455B-966A-E1D506BAC9AB}" type="doc">
      <dgm:prSet loTypeId="urn:microsoft.com/office/officeart/2005/8/layout/process2" loCatId="process" qsTypeId="urn:microsoft.com/office/officeart/2005/8/quickstyle/simple1" qsCatId="simple" csTypeId="urn:microsoft.com/office/officeart/2005/8/colors/accent1_1" csCatId="accent1" phldr="1"/>
      <dgm:spPr/>
    </dgm:pt>
    <dgm:pt modelId="{072ABF87-E74E-4351-896A-FEA298AFB798}">
      <dgm:prSet phldrT="[Text]"/>
      <dgm:spPr/>
      <dgm:t>
        <a:bodyPr/>
        <a:lstStyle/>
        <a:p>
          <a:r>
            <a:rPr lang="en-US" dirty="0"/>
            <a:t>Python code file file.py</a:t>
          </a:r>
          <a:endParaRPr lang="en-GB" dirty="0"/>
        </a:p>
      </dgm:t>
    </dgm:pt>
    <dgm:pt modelId="{3F4DE0F3-224E-4E1F-9FEE-06EE8BB725AB}" type="parTrans" cxnId="{A04CC0BA-58DC-4C47-8C0C-67421289E0BE}">
      <dgm:prSet/>
      <dgm:spPr/>
      <dgm:t>
        <a:bodyPr/>
        <a:lstStyle/>
        <a:p>
          <a:endParaRPr lang="en-GB"/>
        </a:p>
      </dgm:t>
    </dgm:pt>
    <dgm:pt modelId="{18DE607F-C1EB-4773-90BF-0AF09C367455}" type="sibTrans" cxnId="{A04CC0BA-58DC-4C47-8C0C-67421289E0BE}">
      <dgm:prSet/>
      <dgm:spPr/>
      <dgm:t>
        <a:bodyPr/>
        <a:lstStyle/>
        <a:p>
          <a:endParaRPr lang="en-GB"/>
        </a:p>
      </dgm:t>
    </dgm:pt>
    <dgm:pt modelId="{E805EB90-EB76-4AE7-AEE5-8F8FF8470DC5}">
      <dgm:prSet phldrT="[Text]"/>
      <dgm:spPr/>
      <dgm:t>
        <a:bodyPr/>
        <a:lstStyle/>
        <a:p>
          <a:r>
            <a:rPr lang="en-US" dirty="0"/>
            <a:t>Lexical analysis and tokenization</a:t>
          </a:r>
          <a:endParaRPr lang="en-GB" dirty="0"/>
        </a:p>
      </dgm:t>
    </dgm:pt>
    <dgm:pt modelId="{B24F3004-0DF4-49CE-B135-D8BDCE39A7E2}" type="parTrans" cxnId="{5276BDCC-9845-47CE-8A9F-267A1E5C8FEA}">
      <dgm:prSet/>
      <dgm:spPr/>
      <dgm:t>
        <a:bodyPr/>
        <a:lstStyle/>
        <a:p>
          <a:endParaRPr lang="en-GB"/>
        </a:p>
      </dgm:t>
    </dgm:pt>
    <dgm:pt modelId="{07D966C0-8518-4A81-8618-01E5EAAB8DEE}" type="sibTrans" cxnId="{5276BDCC-9845-47CE-8A9F-267A1E5C8FEA}">
      <dgm:prSet/>
      <dgm:spPr/>
      <dgm:t>
        <a:bodyPr/>
        <a:lstStyle/>
        <a:p>
          <a:endParaRPr lang="en-GB"/>
        </a:p>
      </dgm:t>
    </dgm:pt>
    <dgm:pt modelId="{0EF166F2-89EE-4F32-9DED-E7D25D2F7C81}">
      <dgm:prSet phldrT="[Text]"/>
      <dgm:spPr/>
      <dgm:t>
        <a:bodyPr/>
        <a:lstStyle/>
        <a:p>
          <a:r>
            <a:rPr lang="en-US" dirty="0"/>
            <a:t>Semantic analysis</a:t>
          </a:r>
          <a:endParaRPr lang="en-GB" dirty="0"/>
        </a:p>
      </dgm:t>
    </dgm:pt>
    <dgm:pt modelId="{A338F948-31AF-4CBE-B39E-A7000EEEC64D}" type="parTrans" cxnId="{97E66480-F4CE-4A33-8981-B60370558358}">
      <dgm:prSet/>
      <dgm:spPr/>
      <dgm:t>
        <a:bodyPr/>
        <a:lstStyle/>
        <a:p>
          <a:endParaRPr lang="en-GB"/>
        </a:p>
      </dgm:t>
    </dgm:pt>
    <dgm:pt modelId="{3F663993-56E6-4269-BE82-DDFF0877C211}" type="sibTrans" cxnId="{97E66480-F4CE-4A33-8981-B60370558358}">
      <dgm:prSet/>
      <dgm:spPr/>
      <dgm:t>
        <a:bodyPr/>
        <a:lstStyle/>
        <a:p>
          <a:endParaRPr lang="en-GB"/>
        </a:p>
      </dgm:t>
    </dgm:pt>
    <dgm:pt modelId="{3450419C-7ADE-4A99-9463-875594E85A77}">
      <dgm:prSet phldrT="[Text]"/>
      <dgm:spPr/>
      <dgm:t>
        <a:bodyPr/>
        <a:lstStyle/>
        <a:p>
          <a:r>
            <a:rPr lang="en-US" dirty="0"/>
            <a:t>Syntax analysis</a:t>
          </a:r>
          <a:endParaRPr lang="en-GB" dirty="0"/>
        </a:p>
      </dgm:t>
    </dgm:pt>
    <dgm:pt modelId="{339F64A1-4B28-4567-9D8F-E533F5AF7D66}" type="parTrans" cxnId="{9F61535C-1344-418C-BCE7-2079CEC4BEE4}">
      <dgm:prSet/>
      <dgm:spPr/>
      <dgm:t>
        <a:bodyPr/>
        <a:lstStyle/>
        <a:p>
          <a:endParaRPr lang="en-GB"/>
        </a:p>
      </dgm:t>
    </dgm:pt>
    <dgm:pt modelId="{76271A31-072F-48C4-8EAB-F9FA00310483}" type="sibTrans" cxnId="{9F61535C-1344-418C-BCE7-2079CEC4BEE4}">
      <dgm:prSet/>
      <dgm:spPr/>
      <dgm:t>
        <a:bodyPr/>
        <a:lstStyle/>
        <a:p>
          <a:endParaRPr lang="en-GB"/>
        </a:p>
      </dgm:t>
    </dgm:pt>
    <dgm:pt modelId="{9E2EECCE-95F8-40C2-9653-AF5FF1C5D898}">
      <dgm:prSet phldrT="[Text]"/>
      <dgm:spPr/>
      <dgm:t>
        <a:bodyPr/>
        <a:lstStyle/>
        <a:p>
          <a:r>
            <a:rPr lang="en-US" dirty="0"/>
            <a:t>Intermediate code and optimization</a:t>
          </a:r>
          <a:endParaRPr lang="en-GB" dirty="0"/>
        </a:p>
      </dgm:t>
    </dgm:pt>
    <dgm:pt modelId="{894FAF8B-3C2A-49D3-A6AF-9F6484E6987B}" type="parTrans" cxnId="{86906EE9-6D7E-4E34-9FB3-81FFAF847926}">
      <dgm:prSet/>
      <dgm:spPr/>
      <dgm:t>
        <a:bodyPr/>
        <a:lstStyle/>
        <a:p>
          <a:endParaRPr lang="en-GB"/>
        </a:p>
      </dgm:t>
    </dgm:pt>
    <dgm:pt modelId="{598576B1-46FA-436A-80D6-E8ABBFF6B517}" type="sibTrans" cxnId="{86906EE9-6D7E-4E34-9FB3-81FFAF847926}">
      <dgm:prSet/>
      <dgm:spPr/>
      <dgm:t>
        <a:bodyPr/>
        <a:lstStyle/>
        <a:p>
          <a:endParaRPr lang="en-GB"/>
        </a:p>
      </dgm:t>
    </dgm:pt>
    <dgm:pt modelId="{B31A3B7B-A402-44B6-9D88-D51936090B72}">
      <dgm:prSet phldrT="[Text]"/>
      <dgm:spPr/>
      <dgm:t>
        <a:bodyPr/>
        <a:lstStyle/>
        <a:p>
          <a:r>
            <a:rPr lang="en-US" dirty="0"/>
            <a:t>UASM/Binary instructions generation and execution</a:t>
          </a:r>
          <a:endParaRPr lang="en-GB" dirty="0"/>
        </a:p>
      </dgm:t>
    </dgm:pt>
    <dgm:pt modelId="{C414A7F3-D2B8-4A94-8705-7322726562D6}" type="parTrans" cxnId="{DF3EB501-49C5-4F80-BF21-65AFD63D1F57}">
      <dgm:prSet/>
      <dgm:spPr/>
      <dgm:t>
        <a:bodyPr/>
        <a:lstStyle/>
        <a:p>
          <a:endParaRPr lang="en-GB"/>
        </a:p>
      </dgm:t>
    </dgm:pt>
    <dgm:pt modelId="{264E3CEE-3127-489B-B472-F773F3890072}" type="sibTrans" cxnId="{DF3EB501-49C5-4F80-BF21-65AFD63D1F57}">
      <dgm:prSet/>
      <dgm:spPr/>
      <dgm:t>
        <a:bodyPr/>
        <a:lstStyle/>
        <a:p>
          <a:endParaRPr lang="en-GB"/>
        </a:p>
      </dgm:t>
    </dgm:pt>
    <dgm:pt modelId="{8DA77717-1F5B-4DC4-B60C-AEF50F6B8539}" type="pres">
      <dgm:prSet presAssocID="{78469C5D-4A8D-455B-966A-E1D506BAC9AB}" presName="linearFlow" presStyleCnt="0">
        <dgm:presLayoutVars>
          <dgm:resizeHandles val="exact"/>
        </dgm:presLayoutVars>
      </dgm:prSet>
      <dgm:spPr/>
    </dgm:pt>
    <dgm:pt modelId="{D08BFB01-ABE2-46AD-9BEC-DA0D5649460F}" type="pres">
      <dgm:prSet presAssocID="{072ABF87-E74E-4351-896A-FEA298AFB798}" presName="node" presStyleLbl="node1" presStyleIdx="0" presStyleCnt="6">
        <dgm:presLayoutVars>
          <dgm:bulletEnabled val="1"/>
        </dgm:presLayoutVars>
      </dgm:prSet>
      <dgm:spPr/>
    </dgm:pt>
    <dgm:pt modelId="{3F88A683-AFB8-43C7-AB29-BB56E2538044}" type="pres">
      <dgm:prSet presAssocID="{18DE607F-C1EB-4773-90BF-0AF09C367455}" presName="sibTrans" presStyleLbl="sibTrans2D1" presStyleIdx="0" presStyleCnt="5"/>
      <dgm:spPr/>
    </dgm:pt>
    <dgm:pt modelId="{35AC13E8-69A5-4492-9D50-3A67700DA43F}" type="pres">
      <dgm:prSet presAssocID="{18DE607F-C1EB-4773-90BF-0AF09C367455}" presName="connectorText" presStyleLbl="sibTrans2D1" presStyleIdx="0" presStyleCnt="5"/>
      <dgm:spPr/>
    </dgm:pt>
    <dgm:pt modelId="{791C811B-3B0C-43D2-87B8-CFA76AF5213B}" type="pres">
      <dgm:prSet presAssocID="{E805EB90-EB76-4AE7-AEE5-8F8FF8470DC5}" presName="node" presStyleLbl="node1" presStyleIdx="1" presStyleCnt="6">
        <dgm:presLayoutVars>
          <dgm:bulletEnabled val="1"/>
        </dgm:presLayoutVars>
      </dgm:prSet>
      <dgm:spPr/>
    </dgm:pt>
    <dgm:pt modelId="{E04B9527-B737-43B2-B62B-475768D2BEF3}" type="pres">
      <dgm:prSet presAssocID="{07D966C0-8518-4A81-8618-01E5EAAB8DEE}" presName="sibTrans" presStyleLbl="sibTrans2D1" presStyleIdx="1" presStyleCnt="5"/>
      <dgm:spPr/>
    </dgm:pt>
    <dgm:pt modelId="{F09D61CD-7F4B-4B2A-A0BA-D9547CB77486}" type="pres">
      <dgm:prSet presAssocID="{07D966C0-8518-4A81-8618-01E5EAAB8DEE}" presName="connectorText" presStyleLbl="sibTrans2D1" presStyleIdx="1" presStyleCnt="5"/>
      <dgm:spPr/>
    </dgm:pt>
    <dgm:pt modelId="{78937DB2-0D21-40A3-9849-04F6CBA18FFC}" type="pres">
      <dgm:prSet presAssocID="{3450419C-7ADE-4A99-9463-875594E85A77}" presName="node" presStyleLbl="node1" presStyleIdx="2" presStyleCnt="6">
        <dgm:presLayoutVars>
          <dgm:bulletEnabled val="1"/>
        </dgm:presLayoutVars>
      </dgm:prSet>
      <dgm:spPr/>
    </dgm:pt>
    <dgm:pt modelId="{4F78841B-66FB-4C35-BF6F-17B1BC5BA01D}" type="pres">
      <dgm:prSet presAssocID="{76271A31-072F-48C4-8EAB-F9FA00310483}" presName="sibTrans" presStyleLbl="sibTrans2D1" presStyleIdx="2" presStyleCnt="5"/>
      <dgm:spPr/>
    </dgm:pt>
    <dgm:pt modelId="{4347808E-FCD6-4F3A-A35C-5F8BFFB371DC}" type="pres">
      <dgm:prSet presAssocID="{76271A31-072F-48C4-8EAB-F9FA00310483}" presName="connectorText" presStyleLbl="sibTrans2D1" presStyleIdx="2" presStyleCnt="5"/>
      <dgm:spPr/>
    </dgm:pt>
    <dgm:pt modelId="{BBEE5E9D-8EBE-457F-9C10-D008D93A684A}" type="pres">
      <dgm:prSet presAssocID="{0EF166F2-89EE-4F32-9DED-E7D25D2F7C81}" presName="node" presStyleLbl="node1" presStyleIdx="3" presStyleCnt="6">
        <dgm:presLayoutVars>
          <dgm:bulletEnabled val="1"/>
        </dgm:presLayoutVars>
      </dgm:prSet>
      <dgm:spPr/>
    </dgm:pt>
    <dgm:pt modelId="{85CBA688-F3F9-49E6-98AE-2E143CB4367A}" type="pres">
      <dgm:prSet presAssocID="{3F663993-56E6-4269-BE82-DDFF0877C211}" presName="sibTrans" presStyleLbl="sibTrans2D1" presStyleIdx="3" presStyleCnt="5"/>
      <dgm:spPr/>
    </dgm:pt>
    <dgm:pt modelId="{DD413747-52F6-4850-ACB8-965D066ACAA2}" type="pres">
      <dgm:prSet presAssocID="{3F663993-56E6-4269-BE82-DDFF0877C211}" presName="connectorText" presStyleLbl="sibTrans2D1" presStyleIdx="3" presStyleCnt="5"/>
      <dgm:spPr/>
    </dgm:pt>
    <dgm:pt modelId="{F7A1FA6E-61E3-409B-BC37-380081263C56}" type="pres">
      <dgm:prSet presAssocID="{9E2EECCE-95F8-40C2-9653-AF5FF1C5D898}" presName="node" presStyleLbl="node1" presStyleIdx="4" presStyleCnt="6">
        <dgm:presLayoutVars>
          <dgm:bulletEnabled val="1"/>
        </dgm:presLayoutVars>
      </dgm:prSet>
      <dgm:spPr/>
    </dgm:pt>
    <dgm:pt modelId="{3C290343-AFC7-4115-B295-D182EFD7F4ED}" type="pres">
      <dgm:prSet presAssocID="{598576B1-46FA-436A-80D6-E8ABBFF6B517}" presName="sibTrans" presStyleLbl="sibTrans2D1" presStyleIdx="4" presStyleCnt="5"/>
      <dgm:spPr/>
    </dgm:pt>
    <dgm:pt modelId="{230C9515-51BA-4A1B-9917-AA20C0189C83}" type="pres">
      <dgm:prSet presAssocID="{598576B1-46FA-436A-80D6-E8ABBFF6B517}" presName="connectorText" presStyleLbl="sibTrans2D1" presStyleIdx="4" presStyleCnt="5"/>
      <dgm:spPr/>
    </dgm:pt>
    <dgm:pt modelId="{4BCA7809-364F-4A53-968E-1D23650909F0}" type="pres">
      <dgm:prSet presAssocID="{B31A3B7B-A402-44B6-9D88-D51936090B72}" presName="node" presStyleLbl="node1" presStyleIdx="5" presStyleCnt="6">
        <dgm:presLayoutVars>
          <dgm:bulletEnabled val="1"/>
        </dgm:presLayoutVars>
      </dgm:prSet>
      <dgm:spPr/>
    </dgm:pt>
  </dgm:ptLst>
  <dgm:cxnLst>
    <dgm:cxn modelId="{DF3EB501-49C5-4F80-BF21-65AFD63D1F57}" srcId="{78469C5D-4A8D-455B-966A-E1D506BAC9AB}" destId="{B31A3B7B-A402-44B6-9D88-D51936090B72}" srcOrd="5" destOrd="0" parTransId="{C414A7F3-D2B8-4A94-8705-7322726562D6}" sibTransId="{264E3CEE-3127-489B-B472-F773F3890072}"/>
    <dgm:cxn modelId="{2F3E1407-DD6C-4416-86FE-0E0DC3683F8A}" type="presOf" srcId="{598576B1-46FA-436A-80D6-E8ABBFF6B517}" destId="{3C290343-AFC7-4115-B295-D182EFD7F4ED}" srcOrd="0" destOrd="0" presId="urn:microsoft.com/office/officeart/2005/8/layout/process2"/>
    <dgm:cxn modelId="{D752CA13-CA7D-4EA6-93E6-BE5AED1DC79D}" type="presOf" srcId="{76271A31-072F-48C4-8EAB-F9FA00310483}" destId="{4347808E-FCD6-4F3A-A35C-5F8BFFB371DC}" srcOrd="1" destOrd="0" presId="urn:microsoft.com/office/officeart/2005/8/layout/process2"/>
    <dgm:cxn modelId="{FDB8621B-0D37-4E6F-9911-3971918FDAF9}" type="presOf" srcId="{9E2EECCE-95F8-40C2-9653-AF5FF1C5D898}" destId="{F7A1FA6E-61E3-409B-BC37-380081263C56}" srcOrd="0" destOrd="0" presId="urn:microsoft.com/office/officeart/2005/8/layout/process2"/>
    <dgm:cxn modelId="{ED2EFF1B-A715-48FE-BE61-760BFCE4B2D8}" type="presOf" srcId="{3F663993-56E6-4269-BE82-DDFF0877C211}" destId="{DD413747-52F6-4850-ACB8-965D066ACAA2}" srcOrd="1" destOrd="0" presId="urn:microsoft.com/office/officeart/2005/8/layout/process2"/>
    <dgm:cxn modelId="{469BF31C-FF1B-4105-A42F-C703AEADCDD8}" type="presOf" srcId="{07D966C0-8518-4A81-8618-01E5EAAB8DEE}" destId="{E04B9527-B737-43B2-B62B-475768D2BEF3}" srcOrd="0" destOrd="0" presId="urn:microsoft.com/office/officeart/2005/8/layout/process2"/>
    <dgm:cxn modelId="{81957D22-2FB3-47F9-9C88-E275928A8C93}" type="presOf" srcId="{3F663993-56E6-4269-BE82-DDFF0877C211}" destId="{85CBA688-F3F9-49E6-98AE-2E143CB4367A}" srcOrd="0" destOrd="0" presId="urn:microsoft.com/office/officeart/2005/8/layout/process2"/>
    <dgm:cxn modelId="{9F61535C-1344-418C-BCE7-2079CEC4BEE4}" srcId="{78469C5D-4A8D-455B-966A-E1D506BAC9AB}" destId="{3450419C-7ADE-4A99-9463-875594E85A77}" srcOrd="2" destOrd="0" parTransId="{339F64A1-4B28-4567-9D8F-E533F5AF7D66}" sibTransId="{76271A31-072F-48C4-8EAB-F9FA00310483}"/>
    <dgm:cxn modelId="{24393C49-8657-4E7C-BB1D-E000F6D89E71}" type="presOf" srcId="{072ABF87-E74E-4351-896A-FEA298AFB798}" destId="{D08BFB01-ABE2-46AD-9BEC-DA0D5649460F}" srcOrd="0" destOrd="0" presId="urn:microsoft.com/office/officeart/2005/8/layout/process2"/>
    <dgm:cxn modelId="{738BDD4C-955B-4BDE-8601-EC029E61B5D7}" type="presOf" srcId="{E805EB90-EB76-4AE7-AEE5-8F8FF8470DC5}" destId="{791C811B-3B0C-43D2-87B8-CFA76AF5213B}" srcOrd="0" destOrd="0" presId="urn:microsoft.com/office/officeart/2005/8/layout/process2"/>
    <dgm:cxn modelId="{A7FBC27C-48CD-4F75-93E1-5FCBA1AAFBE3}" type="presOf" srcId="{B31A3B7B-A402-44B6-9D88-D51936090B72}" destId="{4BCA7809-364F-4A53-968E-1D23650909F0}" srcOrd="0" destOrd="0" presId="urn:microsoft.com/office/officeart/2005/8/layout/process2"/>
    <dgm:cxn modelId="{97E66480-F4CE-4A33-8981-B60370558358}" srcId="{78469C5D-4A8D-455B-966A-E1D506BAC9AB}" destId="{0EF166F2-89EE-4F32-9DED-E7D25D2F7C81}" srcOrd="3" destOrd="0" parTransId="{A338F948-31AF-4CBE-B39E-A7000EEEC64D}" sibTransId="{3F663993-56E6-4269-BE82-DDFF0877C211}"/>
    <dgm:cxn modelId="{BDF2F9A1-9666-40F8-A063-BBE65193375C}" type="presOf" srcId="{18DE607F-C1EB-4773-90BF-0AF09C367455}" destId="{35AC13E8-69A5-4492-9D50-3A67700DA43F}" srcOrd="1" destOrd="0" presId="urn:microsoft.com/office/officeart/2005/8/layout/process2"/>
    <dgm:cxn modelId="{74599CA5-3D8A-44E5-9EC6-4A259A621622}" type="presOf" srcId="{76271A31-072F-48C4-8EAB-F9FA00310483}" destId="{4F78841B-66FB-4C35-BF6F-17B1BC5BA01D}" srcOrd="0" destOrd="0" presId="urn:microsoft.com/office/officeart/2005/8/layout/process2"/>
    <dgm:cxn modelId="{FEB099B3-040E-4DD0-B7A0-51DFB5C8B926}" type="presOf" srcId="{0EF166F2-89EE-4F32-9DED-E7D25D2F7C81}" destId="{BBEE5E9D-8EBE-457F-9C10-D008D93A684A}" srcOrd="0" destOrd="0" presId="urn:microsoft.com/office/officeart/2005/8/layout/process2"/>
    <dgm:cxn modelId="{AED975B8-165A-4CC3-8E11-F05802886686}" type="presOf" srcId="{07D966C0-8518-4A81-8618-01E5EAAB8DEE}" destId="{F09D61CD-7F4B-4B2A-A0BA-D9547CB77486}" srcOrd="1" destOrd="0" presId="urn:microsoft.com/office/officeart/2005/8/layout/process2"/>
    <dgm:cxn modelId="{A04CC0BA-58DC-4C47-8C0C-67421289E0BE}" srcId="{78469C5D-4A8D-455B-966A-E1D506BAC9AB}" destId="{072ABF87-E74E-4351-896A-FEA298AFB798}" srcOrd="0" destOrd="0" parTransId="{3F4DE0F3-224E-4E1F-9FEE-06EE8BB725AB}" sibTransId="{18DE607F-C1EB-4773-90BF-0AF09C367455}"/>
    <dgm:cxn modelId="{5276BDCC-9845-47CE-8A9F-267A1E5C8FEA}" srcId="{78469C5D-4A8D-455B-966A-E1D506BAC9AB}" destId="{E805EB90-EB76-4AE7-AEE5-8F8FF8470DC5}" srcOrd="1" destOrd="0" parTransId="{B24F3004-0DF4-49CE-B135-D8BDCE39A7E2}" sibTransId="{07D966C0-8518-4A81-8618-01E5EAAB8DEE}"/>
    <dgm:cxn modelId="{2D4047D8-47C2-4256-A7AB-63D4F303397F}" type="presOf" srcId="{78469C5D-4A8D-455B-966A-E1D506BAC9AB}" destId="{8DA77717-1F5B-4DC4-B60C-AEF50F6B8539}" srcOrd="0" destOrd="0" presId="urn:microsoft.com/office/officeart/2005/8/layout/process2"/>
    <dgm:cxn modelId="{3E5C1DDC-02C0-4F3F-9E99-B32E6FCE7CB9}" type="presOf" srcId="{3450419C-7ADE-4A99-9463-875594E85A77}" destId="{78937DB2-0D21-40A3-9849-04F6CBA18FFC}" srcOrd="0" destOrd="0" presId="urn:microsoft.com/office/officeart/2005/8/layout/process2"/>
    <dgm:cxn modelId="{0D75F5E1-2CAB-47B5-AC47-4037DBF45877}" type="presOf" srcId="{598576B1-46FA-436A-80D6-E8ABBFF6B517}" destId="{230C9515-51BA-4A1B-9917-AA20C0189C83}" srcOrd="1" destOrd="0" presId="urn:microsoft.com/office/officeart/2005/8/layout/process2"/>
    <dgm:cxn modelId="{86906EE9-6D7E-4E34-9FB3-81FFAF847926}" srcId="{78469C5D-4A8D-455B-966A-E1D506BAC9AB}" destId="{9E2EECCE-95F8-40C2-9653-AF5FF1C5D898}" srcOrd="4" destOrd="0" parTransId="{894FAF8B-3C2A-49D3-A6AF-9F6484E6987B}" sibTransId="{598576B1-46FA-436A-80D6-E8ABBFF6B517}"/>
    <dgm:cxn modelId="{B879A4EC-07A4-4C6C-AA01-4855CA459FFB}" type="presOf" srcId="{18DE607F-C1EB-4773-90BF-0AF09C367455}" destId="{3F88A683-AFB8-43C7-AB29-BB56E2538044}" srcOrd="0" destOrd="0" presId="urn:microsoft.com/office/officeart/2005/8/layout/process2"/>
    <dgm:cxn modelId="{C6377ED5-4AD9-4EFC-AC9F-D0EEAB254A4A}" type="presParOf" srcId="{8DA77717-1F5B-4DC4-B60C-AEF50F6B8539}" destId="{D08BFB01-ABE2-46AD-9BEC-DA0D5649460F}" srcOrd="0" destOrd="0" presId="urn:microsoft.com/office/officeart/2005/8/layout/process2"/>
    <dgm:cxn modelId="{223512B1-D9BF-4D78-8320-C80D8D411155}" type="presParOf" srcId="{8DA77717-1F5B-4DC4-B60C-AEF50F6B8539}" destId="{3F88A683-AFB8-43C7-AB29-BB56E2538044}" srcOrd="1" destOrd="0" presId="urn:microsoft.com/office/officeart/2005/8/layout/process2"/>
    <dgm:cxn modelId="{1B28EDD6-0876-4580-B5EE-51874A8F9C26}" type="presParOf" srcId="{3F88A683-AFB8-43C7-AB29-BB56E2538044}" destId="{35AC13E8-69A5-4492-9D50-3A67700DA43F}" srcOrd="0" destOrd="0" presId="urn:microsoft.com/office/officeart/2005/8/layout/process2"/>
    <dgm:cxn modelId="{0614B986-A7A3-4890-8C1F-4D1BD4D0A884}" type="presParOf" srcId="{8DA77717-1F5B-4DC4-B60C-AEF50F6B8539}" destId="{791C811B-3B0C-43D2-87B8-CFA76AF5213B}" srcOrd="2" destOrd="0" presId="urn:microsoft.com/office/officeart/2005/8/layout/process2"/>
    <dgm:cxn modelId="{2592ACAE-36B5-4AC7-957C-F939B632FB44}" type="presParOf" srcId="{8DA77717-1F5B-4DC4-B60C-AEF50F6B8539}" destId="{E04B9527-B737-43B2-B62B-475768D2BEF3}" srcOrd="3" destOrd="0" presId="urn:microsoft.com/office/officeart/2005/8/layout/process2"/>
    <dgm:cxn modelId="{A51DFD2D-282C-4BF8-9BC2-3BC24D5C4981}" type="presParOf" srcId="{E04B9527-B737-43B2-B62B-475768D2BEF3}" destId="{F09D61CD-7F4B-4B2A-A0BA-D9547CB77486}" srcOrd="0" destOrd="0" presId="urn:microsoft.com/office/officeart/2005/8/layout/process2"/>
    <dgm:cxn modelId="{BF569846-22AF-4BF5-BDF8-B88CEEDB1C4C}" type="presParOf" srcId="{8DA77717-1F5B-4DC4-B60C-AEF50F6B8539}" destId="{78937DB2-0D21-40A3-9849-04F6CBA18FFC}" srcOrd="4" destOrd="0" presId="urn:microsoft.com/office/officeart/2005/8/layout/process2"/>
    <dgm:cxn modelId="{845236B2-6EA0-4FB2-88C6-935404522F31}" type="presParOf" srcId="{8DA77717-1F5B-4DC4-B60C-AEF50F6B8539}" destId="{4F78841B-66FB-4C35-BF6F-17B1BC5BA01D}" srcOrd="5" destOrd="0" presId="urn:microsoft.com/office/officeart/2005/8/layout/process2"/>
    <dgm:cxn modelId="{B309774F-41B6-48B0-A862-988752DE509D}" type="presParOf" srcId="{4F78841B-66FB-4C35-BF6F-17B1BC5BA01D}" destId="{4347808E-FCD6-4F3A-A35C-5F8BFFB371DC}" srcOrd="0" destOrd="0" presId="urn:microsoft.com/office/officeart/2005/8/layout/process2"/>
    <dgm:cxn modelId="{961E1D40-1E5F-41AC-B123-E0FAD9EBDD04}" type="presParOf" srcId="{8DA77717-1F5B-4DC4-B60C-AEF50F6B8539}" destId="{BBEE5E9D-8EBE-457F-9C10-D008D93A684A}" srcOrd="6" destOrd="0" presId="urn:microsoft.com/office/officeart/2005/8/layout/process2"/>
    <dgm:cxn modelId="{C0CFF4A1-C261-437E-B5BB-08C0895F32D3}" type="presParOf" srcId="{8DA77717-1F5B-4DC4-B60C-AEF50F6B8539}" destId="{85CBA688-F3F9-49E6-98AE-2E143CB4367A}" srcOrd="7" destOrd="0" presId="urn:microsoft.com/office/officeart/2005/8/layout/process2"/>
    <dgm:cxn modelId="{2E926785-2002-4BB4-8252-82033DEA19A0}" type="presParOf" srcId="{85CBA688-F3F9-49E6-98AE-2E143CB4367A}" destId="{DD413747-52F6-4850-ACB8-965D066ACAA2}" srcOrd="0" destOrd="0" presId="urn:microsoft.com/office/officeart/2005/8/layout/process2"/>
    <dgm:cxn modelId="{4F2B8928-15D6-41D7-B4E0-0F265D0CEFE8}" type="presParOf" srcId="{8DA77717-1F5B-4DC4-B60C-AEF50F6B8539}" destId="{F7A1FA6E-61E3-409B-BC37-380081263C56}" srcOrd="8" destOrd="0" presId="urn:microsoft.com/office/officeart/2005/8/layout/process2"/>
    <dgm:cxn modelId="{D3D122D5-06CD-4756-9FD1-9CB56EF0AA02}" type="presParOf" srcId="{8DA77717-1F5B-4DC4-B60C-AEF50F6B8539}" destId="{3C290343-AFC7-4115-B295-D182EFD7F4ED}" srcOrd="9" destOrd="0" presId="urn:microsoft.com/office/officeart/2005/8/layout/process2"/>
    <dgm:cxn modelId="{84D00E40-1F6C-477B-9B42-3499B92BEBE0}" type="presParOf" srcId="{3C290343-AFC7-4115-B295-D182EFD7F4ED}" destId="{230C9515-51BA-4A1B-9917-AA20C0189C83}" srcOrd="0" destOrd="0" presId="urn:microsoft.com/office/officeart/2005/8/layout/process2"/>
    <dgm:cxn modelId="{3AF5FD7B-69F6-4AE5-893E-54C1BD9A08D9}" type="presParOf" srcId="{8DA77717-1F5B-4DC4-B60C-AEF50F6B8539}" destId="{4BCA7809-364F-4A53-968E-1D23650909F0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EBB3884-08CF-426F-9D3F-705FAD6A8476}" type="doc">
      <dgm:prSet loTypeId="urn:microsoft.com/office/officeart/2005/8/layout/orgChart1" loCatId="hierarchy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GB"/>
        </a:p>
      </dgm:t>
    </dgm:pt>
    <dgm:pt modelId="{0D85EAE2-9A40-4452-9956-A78E2B61F332}">
      <dgm:prSet phldrT="[Text]" custT="1"/>
      <dgm:spPr/>
      <dgm:t>
        <a:bodyPr/>
        <a:lstStyle/>
        <a:p>
          <a:r>
            <a:rPr lang="en-US" sz="1600" dirty="0"/>
            <a:t>Create value 10</a:t>
          </a:r>
          <a:endParaRPr lang="en-GB" sz="1600" dirty="0"/>
        </a:p>
      </dgm:t>
    </dgm:pt>
    <dgm:pt modelId="{54453728-5158-46FB-AD13-FBFAA326CCE8}" type="parTrans" cxnId="{A92B38ED-BD4B-45B0-A281-F1EF6F2804C9}">
      <dgm:prSet/>
      <dgm:spPr/>
      <dgm:t>
        <a:bodyPr/>
        <a:lstStyle/>
        <a:p>
          <a:endParaRPr lang="en-GB"/>
        </a:p>
      </dgm:t>
    </dgm:pt>
    <dgm:pt modelId="{F3B07FCF-B28F-44D8-BB25-C1D443AF94D4}" type="sibTrans" cxnId="{A92B38ED-BD4B-45B0-A281-F1EF6F2804C9}">
      <dgm:prSet/>
      <dgm:spPr/>
      <dgm:t>
        <a:bodyPr/>
        <a:lstStyle/>
        <a:p>
          <a:endParaRPr lang="en-GB"/>
        </a:p>
      </dgm:t>
    </dgm:pt>
    <dgm:pt modelId="{1A5D5577-69CA-4221-ADE5-00517718B253}" type="asst">
      <dgm:prSet phldrT="[Text]" custT="1"/>
      <dgm:spPr/>
      <dgm:t>
        <a:bodyPr/>
        <a:lstStyle/>
        <a:p>
          <a:r>
            <a:rPr lang="en-US" sz="1600" dirty="0"/>
            <a:t>Create value 3</a:t>
          </a:r>
          <a:endParaRPr lang="en-GB" sz="1600" dirty="0"/>
        </a:p>
      </dgm:t>
    </dgm:pt>
    <dgm:pt modelId="{2AAE7E58-351C-4550-80D1-243BF9C542FB}" type="parTrans" cxnId="{895F5248-CB09-499E-B913-9772C95AC220}">
      <dgm:prSet/>
      <dgm:spPr/>
      <dgm:t>
        <a:bodyPr/>
        <a:lstStyle/>
        <a:p>
          <a:endParaRPr lang="en-GB"/>
        </a:p>
      </dgm:t>
    </dgm:pt>
    <dgm:pt modelId="{54C270A5-A4F8-4D98-A104-2AA9D636D1FA}" type="sibTrans" cxnId="{895F5248-CB09-499E-B913-9772C95AC220}">
      <dgm:prSet/>
      <dgm:spPr/>
      <dgm:t>
        <a:bodyPr/>
        <a:lstStyle/>
        <a:p>
          <a:endParaRPr lang="en-GB"/>
        </a:p>
      </dgm:t>
    </dgm:pt>
    <dgm:pt modelId="{7CC00D43-382F-4D94-8591-364A5A606A0D}">
      <dgm:prSet phldrT="[Text]" custT="1"/>
      <dgm:spPr/>
      <dgm:t>
        <a:bodyPr/>
        <a:lstStyle/>
        <a:p>
          <a:r>
            <a:rPr lang="en-US" sz="1600" dirty="0"/>
            <a:t>Add both values</a:t>
          </a:r>
          <a:endParaRPr lang="en-GB" sz="1600" dirty="0"/>
        </a:p>
      </dgm:t>
    </dgm:pt>
    <dgm:pt modelId="{62B9D430-3484-4359-99FD-8DE50DE47241}" type="parTrans" cxnId="{B60468DC-149B-4AD3-836D-2EFFC5926817}">
      <dgm:prSet/>
      <dgm:spPr/>
      <dgm:t>
        <a:bodyPr/>
        <a:lstStyle/>
        <a:p>
          <a:endParaRPr lang="en-GB"/>
        </a:p>
      </dgm:t>
    </dgm:pt>
    <dgm:pt modelId="{661D9866-D729-46C2-9252-92C7BEF3726E}" type="sibTrans" cxnId="{B60468DC-149B-4AD3-836D-2EFFC5926817}">
      <dgm:prSet/>
      <dgm:spPr/>
      <dgm:t>
        <a:bodyPr/>
        <a:lstStyle/>
        <a:p>
          <a:endParaRPr lang="en-GB"/>
        </a:p>
      </dgm:t>
    </dgm:pt>
    <dgm:pt modelId="{6C58B334-BC33-433F-9A3D-68F166E3ED91}">
      <dgm:prSet phldrT="[Text]"/>
      <dgm:spPr/>
      <dgm:t>
        <a:bodyPr/>
        <a:lstStyle/>
        <a:p>
          <a:r>
            <a:rPr lang="en-US" dirty="0"/>
            <a:t>Assign addition result to a variable with name number</a:t>
          </a:r>
          <a:endParaRPr lang="en-GB" dirty="0"/>
        </a:p>
      </dgm:t>
    </dgm:pt>
    <dgm:pt modelId="{C3C8569A-9808-4C93-A19E-D447C78FB578}" type="parTrans" cxnId="{0649504B-631E-4E24-AD29-EDA7EB16F325}">
      <dgm:prSet/>
      <dgm:spPr/>
      <dgm:t>
        <a:bodyPr/>
        <a:lstStyle/>
        <a:p>
          <a:endParaRPr lang="en-GB"/>
        </a:p>
      </dgm:t>
    </dgm:pt>
    <dgm:pt modelId="{FCE601DE-3702-4006-8D28-0579EC3034CC}" type="sibTrans" cxnId="{0649504B-631E-4E24-AD29-EDA7EB16F325}">
      <dgm:prSet/>
      <dgm:spPr/>
      <dgm:t>
        <a:bodyPr/>
        <a:lstStyle/>
        <a:p>
          <a:endParaRPr lang="en-GB"/>
        </a:p>
      </dgm:t>
    </dgm:pt>
    <dgm:pt modelId="{242539CA-69E6-4882-B8F1-F1F503365B3C}">
      <dgm:prSet phldrT="[Text]"/>
      <dgm:spPr/>
      <dgm:t>
        <a:bodyPr/>
        <a:lstStyle/>
        <a:p>
          <a:r>
            <a:rPr lang="en-US" dirty="0"/>
            <a:t>Etc.</a:t>
          </a:r>
          <a:endParaRPr lang="en-GB" dirty="0"/>
        </a:p>
      </dgm:t>
    </dgm:pt>
    <dgm:pt modelId="{450080B4-CD51-4713-8011-BA2A28C436B8}" type="parTrans" cxnId="{160E82FE-A847-4E8E-8D3D-B5721DFB0ED7}">
      <dgm:prSet/>
      <dgm:spPr/>
      <dgm:t>
        <a:bodyPr/>
        <a:lstStyle/>
        <a:p>
          <a:endParaRPr lang="en-GB"/>
        </a:p>
      </dgm:t>
    </dgm:pt>
    <dgm:pt modelId="{D10965F0-C3EF-4532-AF69-40AF73682982}" type="sibTrans" cxnId="{160E82FE-A847-4E8E-8D3D-B5721DFB0ED7}">
      <dgm:prSet/>
      <dgm:spPr/>
      <dgm:t>
        <a:bodyPr/>
        <a:lstStyle/>
        <a:p>
          <a:endParaRPr lang="en-GB"/>
        </a:p>
      </dgm:t>
    </dgm:pt>
    <dgm:pt modelId="{7AB78404-BA3F-4784-885B-B4B177A4712E}" type="pres">
      <dgm:prSet presAssocID="{CEBB3884-08CF-426F-9D3F-705FAD6A847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B5FA3C6-6FCD-4F3F-98CD-B4499B74DD5D}" type="pres">
      <dgm:prSet presAssocID="{0D85EAE2-9A40-4452-9956-A78E2B61F332}" presName="hierRoot1" presStyleCnt="0">
        <dgm:presLayoutVars>
          <dgm:hierBranch val="init"/>
        </dgm:presLayoutVars>
      </dgm:prSet>
      <dgm:spPr/>
    </dgm:pt>
    <dgm:pt modelId="{970A0E65-7979-4222-A860-344E468DC852}" type="pres">
      <dgm:prSet presAssocID="{0D85EAE2-9A40-4452-9956-A78E2B61F332}" presName="rootComposite1" presStyleCnt="0"/>
      <dgm:spPr/>
    </dgm:pt>
    <dgm:pt modelId="{0B670FB4-1FE6-403B-BF7A-83D1A59AA548}" type="pres">
      <dgm:prSet presAssocID="{0D85EAE2-9A40-4452-9956-A78E2B61F332}" presName="rootText1" presStyleLbl="node0" presStyleIdx="0" presStyleCnt="1">
        <dgm:presLayoutVars>
          <dgm:chPref val="3"/>
        </dgm:presLayoutVars>
      </dgm:prSet>
      <dgm:spPr/>
    </dgm:pt>
    <dgm:pt modelId="{17126828-BF9D-4C2A-8364-9CF2062712F6}" type="pres">
      <dgm:prSet presAssocID="{0D85EAE2-9A40-4452-9956-A78E2B61F332}" presName="rootConnector1" presStyleLbl="node1" presStyleIdx="0" presStyleCnt="0"/>
      <dgm:spPr/>
    </dgm:pt>
    <dgm:pt modelId="{7C603640-391B-4E2A-9867-0E3C657D1438}" type="pres">
      <dgm:prSet presAssocID="{0D85EAE2-9A40-4452-9956-A78E2B61F332}" presName="hierChild2" presStyleCnt="0"/>
      <dgm:spPr/>
    </dgm:pt>
    <dgm:pt modelId="{B0A70D2C-2BE5-44A9-AF96-41B5B2661CF8}" type="pres">
      <dgm:prSet presAssocID="{62B9D430-3484-4359-99FD-8DE50DE47241}" presName="Name37" presStyleLbl="parChTrans1D2" presStyleIdx="0" presStyleCnt="2"/>
      <dgm:spPr/>
    </dgm:pt>
    <dgm:pt modelId="{9B137F6F-B96C-4E71-97BD-16489891F6A1}" type="pres">
      <dgm:prSet presAssocID="{7CC00D43-382F-4D94-8591-364A5A606A0D}" presName="hierRoot2" presStyleCnt="0">
        <dgm:presLayoutVars>
          <dgm:hierBranch val="init"/>
        </dgm:presLayoutVars>
      </dgm:prSet>
      <dgm:spPr/>
    </dgm:pt>
    <dgm:pt modelId="{A9AA28C6-FC7A-4FE6-8BC3-CE9DD4D626A2}" type="pres">
      <dgm:prSet presAssocID="{7CC00D43-382F-4D94-8591-364A5A606A0D}" presName="rootComposite" presStyleCnt="0"/>
      <dgm:spPr/>
    </dgm:pt>
    <dgm:pt modelId="{75D9220E-54DA-4A9D-AF74-28D19AEDDEE1}" type="pres">
      <dgm:prSet presAssocID="{7CC00D43-382F-4D94-8591-364A5A606A0D}" presName="rootText" presStyleLbl="node2" presStyleIdx="0" presStyleCnt="1">
        <dgm:presLayoutVars>
          <dgm:chPref val="3"/>
        </dgm:presLayoutVars>
      </dgm:prSet>
      <dgm:spPr/>
    </dgm:pt>
    <dgm:pt modelId="{EFB5ED83-4FA8-4D67-910A-A1354AEB4620}" type="pres">
      <dgm:prSet presAssocID="{7CC00D43-382F-4D94-8591-364A5A606A0D}" presName="rootConnector" presStyleLbl="node2" presStyleIdx="0" presStyleCnt="1"/>
      <dgm:spPr/>
    </dgm:pt>
    <dgm:pt modelId="{A5E3B0CA-C4F7-4EBD-B563-F3EC12FBEBF5}" type="pres">
      <dgm:prSet presAssocID="{7CC00D43-382F-4D94-8591-364A5A606A0D}" presName="hierChild4" presStyleCnt="0"/>
      <dgm:spPr/>
    </dgm:pt>
    <dgm:pt modelId="{11A89235-BB0E-4B88-B987-4E2FAE38AEBD}" type="pres">
      <dgm:prSet presAssocID="{C3C8569A-9808-4C93-A19E-D447C78FB578}" presName="Name37" presStyleLbl="parChTrans1D3" presStyleIdx="0" presStyleCnt="1"/>
      <dgm:spPr/>
    </dgm:pt>
    <dgm:pt modelId="{C6869EB6-B08F-4DF4-8845-2AA77F12D42D}" type="pres">
      <dgm:prSet presAssocID="{6C58B334-BC33-433F-9A3D-68F166E3ED91}" presName="hierRoot2" presStyleCnt="0">
        <dgm:presLayoutVars>
          <dgm:hierBranch val="init"/>
        </dgm:presLayoutVars>
      </dgm:prSet>
      <dgm:spPr/>
    </dgm:pt>
    <dgm:pt modelId="{DD115B65-A6BC-4A06-9611-989995287E3A}" type="pres">
      <dgm:prSet presAssocID="{6C58B334-BC33-433F-9A3D-68F166E3ED91}" presName="rootComposite" presStyleCnt="0"/>
      <dgm:spPr/>
    </dgm:pt>
    <dgm:pt modelId="{054D84A8-FEFE-4604-B978-59015CBE5E53}" type="pres">
      <dgm:prSet presAssocID="{6C58B334-BC33-433F-9A3D-68F166E3ED91}" presName="rootText" presStyleLbl="node3" presStyleIdx="0" presStyleCnt="1">
        <dgm:presLayoutVars>
          <dgm:chPref val="3"/>
        </dgm:presLayoutVars>
      </dgm:prSet>
      <dgm:spPr/>
    </dgm:pt>
    <dgm:pt modelId="{8CCDDA19-AFFC-4F86-986B-2CF29AB4C763}" type="pres">
      <dgm:prSet presAssocID="{6C58B334-BC33-433F-9A3D-68F166E3ED91}" presName="rootConnector" presStyleLbl="node3" presStyleIdx="0" presStyleCnt="1"/>
      <dgm:spPr/>
    </dgm:pt>
    <dgm:pt modelId="{23418334-CEAD-4A79-9BF1-A25C62EB635B}" type="pres">
      <dgm:prSet presAssocID="{6C58B334-BC33-433F-9A3D-68F166E3ED91}" presName="hierChild4" presStyleCnt="0"/>
      <dgm:spPr/>
    </dgm:pt>
    <dgm:pt modelId="{900E8C56-C6DB-48D9-A8E1-1EA343533BC8}" type="pres">
      <dgm:prSet presAssocID="{450080B4-CD51-4713-8011-BA2A28C436B8}" presName="Name37" presStyleLbl="parChTrans1D4" presStyleIdx="0" presStyleCnt="1"/>
      <dgm:spPr/>
    </dgm:pt>
    <dgm:pt modelId="{40239C79-9710-4AA2-A07C-D9409AC2BED4}" type="pres">
      <dgm:prSet presAssocID="{242539CA-69E6-4882-B8F1-F1F503365B3C}" presName="hierRoot2" presStyleCnt="0">
        <dgm:presLayoutVars>
          <dgm:hierBranch val="init"/>
        </dgm:presLayoutVars>
      </dgm:prSet>
      <dgm:spPr/>
    </dgm:pt>
    <dgm:pt modelId="{EA7B35D5-D3C5-47ED-8DEA-D8210F2F7E00}" type="pres">
      <dgm:prSet presAssocID="{242539CA-69E6-4882-B8F1-F1F503365B3C}" presName="rootComposite" presStyleCnt="0"/>
      <dgm:spPr/>
    </dgm:pt>
    <dgm:pt modelId="{6E452EB4-0704-4D95-9796-F52ED9C58756}" type="pres">
      <dgm:prSet presAssocID="{242539CA-69E6-4882-B8F1-F1F503365B3C}" presName="rootText" presStyleLbl="node4" presStyleIdx="0" presStyleCnt="1">
        <dgm:presLayoutVars>
          <dgm:chPref val="3"/>
        </dgm:presLayoutVars>
      </dgm:prSet>
      <dgm:spPr/>
    </dgm:pt>
    <dgm:pt modelId="{91606F65-6FDA-486E-9FFE-6F742ACCF173}" type="pres">
      <dgm:prSet presAssocID="{242539CA-69E6-4882-B8F1-F1F503365B3C}" presName="rootConnector" presStyleLbl="node4" presStyleIdx="0" presStyleCnt="1"/>
      <dgm:spPr/>
    </dgm:pt>
    <dgm:pt modelId="{007B9DDE-20C4-488F-A74C-DB64880CAEAE}" type="pres">
      <dgm:prSet presAssocID="{242539CA-69E6-4882-B8F1-F1F503365B3C}" presName="hierChild4" presStyleCnt="0"/>
      <dgm:spPr/>
    </dgm:pt>
    <dgm:pt modelId="{E54AB66B-BF8B-4881-BA34-E6D47CC66CF4}" type="pres">
      <dgm:prSet presAssocID="{242539CA-69E6-4882-B8F1-F1F503365B3C}" presName="hierChild5" presStyleCnt="0"/>
      <dgm:spPr/>
    </dgm:pt>
    <dgm:pt modelId="{79A10DA1-5554-4C31-8710-1AFE6C7A9134}" type="pres">
      <dgm:prSet presAssocID="{6C58B334-BC33-433F-9A3D-68F166E3ED91}" presName="hierChild5" presStyleCnt="0"/>
      <dgm:spPr/>
    </dgm:pt>
    <dgm:pt modelId="{67CCBF99-0CB6-4240-A8B9-7844D4E8FFD0}" type="pres">
      <dgm:prSet presAssocID="{7CC00D43-382F-4D94-8591-364A5A606A0D}" presName="hierChild5" presStyleCnt="0"/>
      <dgm:spPr/>
    </dgm:pt>
    <dgm:pt modelId="{025EB32C-414E-4234-8B42-1FA605EDC3DE}" type="pres">
      <dgm:prSet presAssocID="{0D85EAE2-9A40-4452-9956-A78E2B61F332}" presName="hierChild3" presStyleCnt="0"/>
      <dgm:spPr/>
    </dgm:pt>
    <dgm:pt modelId="{0BC1392E-A299-45AE-97C8-523888D4DF2F}" type="pres">
      <dgm:prSet presAssocID="{2AAE7E58-351C-4550-80D1-243BF9C542FB}" presName="Name111" presStyleLbl="parChTrans1D2" presStyleIdx="1" presStyleCnt="2"/>
      <dgm:spPr/>
    </dgm:pt>
    <dgm:pt modelId="{1849DBCB-C602-4BA8-A6E5-A1DD158E6B27}" type="pres">
      <dgm:prSet presAssocID="{1A5D5577-69CA-4221-ADE5-00517718B253}" presName="hierRoot3" presStyleCnt="0">
        <dgm:presLayoutVars>
          <dgm:hierBranch val="init"/>
        </dgm:presLayoutVars>
      </dgm:prSet>
      <dgm:spPr/>
    </dgm:pt>
    <dgm:pt modelId="{79C9DCB2-9D02-4306-861F-29EBC1642D8C}" type="pres">
      <dgm:prSet presAssocID="{1A5D5577-69CA-4221-ADE5-00517718B253}" presName="rootComposite3" presStyleCnt="0"/>
      <dgm:spPr/>
    </dgm:pt>
    <dgm:pt modelId="{0AF4AD1F-8163-48C3-9395-EA0801124466}" type="pres">
      <dgm:prSet presAssocID="{1A5D5577-69CA-4221-ADE5-00517718B253}" presName="rootText3" presStyleLbl="asst1" presStyleIdx="0" presStyleCnt="1">
        <dgm:presLayoutVars>
          <dgm:chPref val="3"/>
        </dgm:presLayoutVars>
      </dgm:prSet>
      <dgm:spPr/>
    </dgm:pt>
    <dgm:pt modelId="{568A9667-3A8C-47B0-AF44-F6B569ABCBED}" type="pres">
      <dgm:prSet presAssocID="{1A5D5577-69CA-4221-ADE5-00517718B253}" presName="rootConnector3" presStyleLbl="asst1" presStyleIdx="0" presStyleCnt="1"/>
      <dgm:spPr/>
    </dgm:pt>
    <dgm:pt modelId="{FDDD32D6-1614-4CE6-B3FF-BD0EFE5FCBA4}" type="pres">
      <dgm:prSet presAssocID="{1A5D5577-69CA-4221-ADE5-00517718B253}" presName="hierChild6" presStyleCnt="0"/>
      <dgm:spPr/>
    </dgm:pt>
    <dgm:pt modelId="{9492887C-AC12-47CC-829F-D2ED1998C537}" type="pres">
      <dgm:prSet presAssocID="{1A5D5577-69CA-4221-ADE5-00517718B253}" presName="hierChild7" presStyleCnt="0"/>
      <dgm:spPr/>
    </dgm:pt>
  </dgm:ptLst>
  <dgm:cxnLst>
    <dgm:cxn modelId="{704FDC07-E925-4E1B-98D0-B37A462CD243}" type="presOf" srcId="{1A5D5577-69CA-4221-ADE5-00517718B253}" destId="{0AF4AD1F-8163-48C3-9395-EA0801124466}" srcOrd="0" destOrd="0" presId="urn:microsoft.com/office/officeart/2005/8/layout/orgChart1"/>
    <dgm:cxn modelId="{A1A36426-C378-4C9B-B5B3-17CB48F435B3}" type="presOf" srcId="{C3C8569A-9808-4C93-A19E-D447C78FB578}" destId="{11A89235-BB0E-4B88-B987-4E2FAE38AEBD}" srcOrd="0" destOrd="0" presId="urn:microsoft.com/office/officeart/2005/8/layout/orgChart1"/>
    <dgm:cxn modelId="{A088BF2E-BA23-43AB-A2A4-1309695D759A}" type="presOf" srcId="{6C58B334-BC33-433F-9A3D-68F166E3ED91}" destId="{054D84A8-FEFE-4604-B978-59015CBE5E53}" srcOrd="0" destOrd="0" presId="urn:microsoft.com/office/officeart/2005/8/layout/orgChart1"/>
    <dgm:cxn modelId="{6969A547-C9D2-4220-8913-C1C5DC483B86}" type="presOf" srcId="{0D85EAE2-9A40-4452-9956-A78E2B61F332}" destId="{0B670FB4-1FE6-403B-BF7A-83D1A59AA548}" srcOrd="0" destOrd="0" presId="urn:microsoft.com/office/officeart/2005/8/layout/orgChart1"/>
    <dgm:cxn modelId="{895F5248-CB09-499E-B913-9772C95AC220}" srcId="{0D85EAE2-9A40-4452-9956-A78E2B61F332}" destId="{1A5D5577-69CA-4221-ADE5-00517718B253}" srcOrd="0" destOrd="0" parTransId="{2AAE7E58-351C-4550-80D1-243BF9C542FB}" sibTransId="{54C270A5-A4F8-4D98-A104-2AA9D636D1FA}"/>
    <dgm:cxn modelId="{0649504B-631E-4E24-AD29-EDA7EB16F325}" srcId="{7CC00D43-382F-4D94-8591-364A5A606A0D}" destId="{6C58B334-BC33-433F-9A3D-68F166E3ED91}" srcOrd="0" destOrd="0" parTransId="{C3C8569A-9808-4C93-A19E-D447C78FB578}" sibTransId="{FCE601DE-3702-4006-8D28-0579EC3034CC}"/>
    <dgm:cxn modelId="{7AB2D253-84DD-4849-B13F-08C02388E3A5}" type="presOf" srcId="{62B9D430-3484-4359-99FD-8DE50DE47241}" destId="{B0A70D2C-2BE5-44A9-AF96-41B5B2661CF8}" srcOrd="0" destOrd="0" presId="urn:microsoft.com/office/officeart/2005/8/layout/orgChart1"/>
    <dgm:cxn modelId="{31D1EE54-E7D1-4DBE-A675-36062B6FAE2E}" type="presOf" srcId="{7CC00D43-382F-4D94-8591-364A5A606A0D}" destId="{75D9220E-54DA-4A9D-AF74-28D19AEDDEE1}" srcOrd="0" destOrd="0" presId="urn:microsoft.com/office/officeart/2005/8/layout/orgChart1"/>
    <dgm:cxn modelId="{567EB375-82FF-4B1C-AB25-FBD4835156A3}" type="presOf" srcId="{242539CA-69E6-4882-B8F1-F1F503365B3C}" destId="{6E452EB4-0704-4D95-9796-F52ED9C58756}" srcOrd="0" destOrd="0" presId="urn:microsoft.com/office/officeart/2005/8/layout/orgChart1"/>
    <dgm:cxn modelId="{4B1CCE89-1A3E-40BE-96C5-CB3B1DC5C6D1}" type="presOf" srcId="{0D85EAE2-9A40-4452-9956-A78E2B61F332}" destId="{17126828-BF9D-4C2A-8364-9CF2062712F6}" srcOrd="1" destOrd="0" presId="urn:microsoft.com/office/officeart/2005/8/layout/orgChart1"/>
    <dgm:cxn modelId="{3FC5D38F-17EE-457D-8C60-F2872BA8512B}" type="presOf" srcId="{7CC00D43-382F-4D94-8591-364A5A606A0D}" destId="{EFB5ED83-4FA8-4D67-910A-A1354AEB4620}" srcOrd="1" destOrd="0" presId="urn:microsoft.com/office/officeart/2005/8/layout/orgChart1"/>
    <dgm:cxn modelId="{133B0EC2-560A-409A-848B-E50437A01A36}" type="presOf" srcId="{6C58B334-BC33-433F-9A3D-68F166E3ED91}" destId="{8CCDDA19-AFFC-4F86-986B-2CF29AB4C763}" srcOrd="1" destOrd="0" presId="urn:microsoft.com/office/officeart/2005/8/layout/orgChart1"/>
    <dgm:cxn modelId="{6D3F06C7-5783-491E-891E-1B34C0117E49}" type="presOf" srcId="{CEBB3884-08CF-426F-9D3F-705FAD6A8476}" destId="{7AB78404-BA3F-4784-885B-B4B177A4712E}" srcOrd="0" destOrd="0" presId="urn:microsoft.com/office/officeart/2005/8/layout/orgChart1"/>
    <dgm:cxn modelId="{E35A2CCA-C881-4B0F-A56A-3720E8B5C3CB}" type="presOf" srcId="{1A5D5577-69CA-4221-ADE5-00517718B253}" destId="{568A9667-3A8C-47B0-AF44-F6B569ABCBED}" srcOrd="1" destOrd="0" presId="urn:microsoft.com/office/officeart/2005/8/layout/orgChart1"/>
    <dgm:cxn modelId="{FD7896D5-B2BC-42D4-B577-6B7CFB19FD12}" type="presOf" srcId="{2AAE7E58-351C-4550-80D1-243BF9C542FB}" destId="{0BC1392E-A299-45AE-97C8-523888D4DF2F}" srcOrd="0" destOrd="0" presId="urn:microsoft.com/office/officeart/2005/8/layout/orgChart1"/>
    <dgm:cxn modelId="{B60468DC-149B-4AD3-836D-2EFFC5926817}" srcId="{0D85EAE2-9A40-4452-9956-A78E2B61F332}" destId="{7CC00D43-382F-4D94-8591-364A5A606A0D}" srcOrd="1" destOrd="0" parTransId="{62B9D430-3484-4359-99FD-8DE50DE47241}" sibTransId="{661D9866-D729-46C2-9252-92C7BEF3726E}"/>
    <dgm:cxn modelId="{1D38B8E9-07AC-4FCA-9D07-337248607D42}" type="presOf" srcId="{242539CA-69E6-4882-B8F1-F1F503365B3C}" destId="{91606F65-6FDA-486E-9FFE-6F742ACCF173}" srcOrd="1" destOrd="0" presId="urn:microsoft.com/office/officeart/2005/8/layout/orgChart1"/>
    <dgm:cxn modelId="{11C6C9E9-F29A-4D5C-B7C5-A113C0F64C48}" type="presOf" srcId="{450080B4-CD51-4713-8011-BA2A28C436B8}" destId="{900E8C56-C6DB-48D9-A8E1-1EA343533BC8}" srcOrd="0" destOrd="0" presId="urn:microsoft.com/office/officeart/2005/8/layout/orgChart1"/>
    <dgm:cxn modelId="{A92B38ED-BD4B-45B0-A281-F1EF6F2804C9}" srcId="{CEBB3884-08CF-426F-9D3F-705FAD6A8476}" destId="{0D85EAE2-9A40-4452-9956-A78E2B61F332}" srcOrd="0" destOrd="0" parTransId="{54453728-5158-46FB-AD13-FBFAA326CCE8}" sibTransId="{F3B07FCF-B28F-44D8-BB25-C1D443AF94D4}"/>
    <dgm:cxn modelId="{160E82FE-A847-4E8E-8D3D-B5721DFB0ED7}" srcId="{6C58B334-BC33-433F-9A3D-68F166E3ED91}" destId="{242539CA-69E6-4882-B8F1-F1F503365B3C}" srcOrd="0" destOrd="0" parTransId="{450080B4-CD51-4713-8011-BA2A28C436B8}" sibTransId="{D10965F0-C3EF-4532-AF69-40AF73682982}"/>
    <dgm:cxn modelId="{BE0EB16C-4092-4B72-B314-768679264791}" type="presParOf" srcId="{7AB78404-BA3F-4784-885B-B4B177A4712E}" destId="{CB5FA3C6-6FCD-4F3F-98CD-B4499B74DD5D}" srcOrd="0" destOrd="0" presId="urn:microsoft.com/office/officeart/2005/8/layout/orgChart1"/>
    <dgm:cxn modelId="{06E0E59B-F834-4DB9-B3C3-A00EEB37741E}" type="presParOf" srcId="{CB5FA3C6-6FCD-4F3F-98CD-B4499B74DD5D}" destId="{970A0E65-7979-4222-A860-344E468DC852}" srcOrd="0" destOrd="0" presId="urn:microsoft.com/office/officeart/2005/8/layout/orgChart1"/>
    <dgm:cxn modelId="{25C71B77-2082-4BD1-B39B-9EDD96B404CA}" type="presParOf" srcId="{970A0E65-7979-4222-A860-344E468DC852}" destId="{0B670FB4-1FE6-403B-BF7A-83D1A59AA548}" srcOrd="0" destOrd="0" presId="urn:microsoft.com/office/officeart/2005/8/layout/orgChart1"/>
    <dgm:cxn modelId="{78281D85-F08E-4C36-B791-C9818B500498}" type="presParOf" srcId="{970A0E65-7979-4222-A860-344E468DC852}" destId="{17126828-BF9D-4C2A-8364-9CF2062712F6}" srcOrd="1" destOrd="0" presId="urn:microsoft.com/office/officeart/2005/8/layout/orgChart1"/>
    <dgm:cxn modelId="{A07964CE-5734-4D3A-842C-3ED1467789C3}" type="presParOf" srcId="{CB5FA3C6-6FCD-4F3F-98CD-B4499B74DD5D}" destId="{7C603640-391B-4E2A-9867-0E3C657D1438}" srcOrd="1" destOrd="0" presId="urn:microsoft.com/office/officeart/2005/8/layout/orgChart1"/>
    <dgm:cxn modelId="{42E82F1C-FA2B-41A0-993A-AF77572E806C}" type="presParOf" srcId="{7C603640-391B-4E2A-9867-0E3C657D1438}" destId="{B0A70D2C-2BE5-44A9-AF96-41B5B2661CF8}" srcOrd="0" destOrd="0" presId="urn:microsoft.com/office/officeart/2005/8/layout/orgChart1"/>
    <dgm:cxn modelId="{7DA9ECE2-99FB-4BE0-B060-7A14B21751DB}" type="presParOf" srcId="{7C603640-391B-4E2A-9867-0E3C657D1438}" destId="{9B137F6F-B96C-4E71-97BD-16489891F6A1}" srcOrd="1" destOrd="0" presId="urn:microsoft.com/office/officeart/2005/8/layout/orgChart1"/>
    <dgm:cxn modelId="{615AB74C-DC0B-4674-A8CF-5B677E472698}" type="presParOf" srcId="{9B137F6F-B96C-4E71-97BD-16489891F6A1}" destId="{A9AA28C6-FC7A-4FE6-8BC3-CE9DD4D626A2}" srcOrd="0" destOrd="0" presId="urn:microsoft.com/office/officeart/2005/8/layout/orgChart1"/>
    <dgm:cxn modelId="{4B0028E7-6327-45D4-9ED6-4315C398EA10}" type="presParOf" srcId="{A9AA28C6-FC7A-4FE6-8BC3-CE9DD4D626A2}" destId="{75D9220E-54DA-4A9D-AF74-28D19AEDDEE1}" srcOrd="0" destOrd="0" presId="urn:microsoft.com/office/officeart/2005/8/layout/orgChart1"/>
    <dgm:cxn modelId="{287B11EA-B62D-4C1E-B241-D9842C009CCF}" type="presParOf" srcId="{A9AA28C6-FC7A-4FE6-8BC3-CE9DD4D626A2}" destId="{EFB5ED83-4FA8-4D67-910A-A1354AEB4620}" srcOrd="1" destOrd="0" presId="urn:microsoft.com/office/officeart/2005/8/layout/orgChart1"/>
    <dgm:cxn modelId="{C39580F5-7584-4707-B131-39DFB6CB527F}" type="presParOf" srcId="{9B137F6F-B96C-4E71-97BD-16489891F6A1}" destId="{A5E3B0CA-C4F7-4EBD-B563-F3EC12FBEBF5}" srcOrd="1" destOrd="0" presId="urn:microsoft.com/office/officeart/2005/8/layout/orgChart1"/>
    <dgm:cxn modelId="{0FA1EEC2-800B-4CBC-9260-9D65A9FEBF6C}" type="presParOf" srcId="{A5E3B0CA-C4F7-4EBD-B563-F3EC12FBEBF5}" destId="{11A89235-BB0E-4B88-B987-4E2FAE38AEBD}" srcOrd="0" destOrd="0" presId="urn:microsoft.com/office/officeart/2005/8/layout/orgChart1"/>
    <dgm:cxn modelId="{4A900AB6-485F-455F-8A5D-35AAFE29C91D}" type="presParOf" srcId="{A5E3B0CA-C4F7-4EBD-B563-F3EC12FBEBF5}" destId="{C6869EB6-B08F-4DF4-8845-2AA77F12D42D}" srcOrd="1" destOrd="0" presId="urn:microsoft.com/office/officeart/2005/8/layout/orgChart1"/>
    <dgm:cxn modelId="{E208BB54-4571-4D32-96AF-267AE5325F45}" type="presParOf" srcId="{C6869EB6-B08F-4DF4-8845-2AA77F12D42D}" destId="{DD115B65-A6BC-4A06-9611-989995287E3A}" srcOrd="0" destOrd="0" presId="urn:microsoft.com/office/officeart/2005/8/layout/orgChart1"/>
    <dgm:cxn modelId="{99DA053C-8A1C-4354-80A9-92C9BCB78C7A}" type="presParOf" srcId="{DD115B65-A6BC-4A06-9611-989995287E3A}" destId="{054D84A8-FEFE-4604-B978-59015CBE5E53}" srcOrd="0" destOrd="0" presId="urn:microsoft.com/office/officeart/2005/8/layout/orgChart1"/>
    <dgm:cxn modelId="{6599BFE6-E647-4571-A785-CC6270F8A0CC}" type="presParOf" srcId="{DD115B65-A6BC-4A06-9611-989995287E3A}" destId="{8CCDDA19-AFFC-4F86-986B-2CF29AB4C763}" srcOrd="1" destOrd="0" presId="urn:microsoft.com/office/officeart/2005/8/layout/orgChart1"/>
    <dgm:cxn modelId="{A957FA82-3BD9-43B1-9124-E1FF56665507}" type="presParOf" srcId="{C6869EB6-B08F-4DF4-8845-2AA77F12D42D}" destId="{23418334-CEAD-4A79-9BF1-A25C62EB635B}" srcOrd="1" destOrd="0" presId="urn:microsoft.com/office/officeart/2005/8/layout/orgChart1"/>
    <dgm:cxn modelId="{55DDC3AB-A947-48F3-BD92-8359696C3A82}" type="presParOf" srcId="{23418334-CEAD-4A79-9BF1-A25C62EB635B}" destId="{900E8C56-C6DB-48D9-A8E1-1EA343533BC8}" srcOrd="0" destOrd="0" presId="urn:microsoft.com/office/officeart/2005/8/layout/orgChart1"/>
    <dgm:cxn modelId="{ED21AB3B-2994-4EF3-BDA4-8AE562548A64}" type="presParOf" srcId="{23418334-CEAD-4A79-9BF1-A25C62EB635B}" destId="{40239C79-9710-4AA2-A07C-D9409AC2BED4}" srcOrd="1" destOrd="0" presId="urn:microsoft.com/office/officeart/2005/8/layout/orgChart1"/>
    <dgm:cxn modelId="{79D48361-7A5D-4820-8A0C-0DB1B0864AEC}" type="presParOf" srcId="{40239C79-9710-4AA2-A07C-D9409AC2BED4}" destId="{EA7B35D5-D3C5-47ED-8DEA-D8210F2F7E00}" srcOrd="0" destOrd="0" presId="urn:microsoft.com/office/officeart/2005/8/layout/orgChart1"/>
    <dgm:cxn modelId="{BE4D3D42-F219-4169-A3D0-3A1761D54715}" type="presParOf" srcId="{EA7B35D5-D3C5-47ED-8DEA-D8210F2F7E00}" destId="{6E452EB4-0704-4D95-9796-F52ED9C58756}" srcOrd="0" destOrd="0" presId="urn:microsoft.com/office/officeart/2005/8/layout/orgChart1"/>
    <dgm:cxn modelId="{B5A96EB1-91E4-4B3C-A16F-5740D94D1EDF}" type="presParOf" srcId="{EA7B35D5-D3C5-47ED-8DEA-D8210F2F7E00}" destId="{91606F65-6FDA-486E-9FFE-6F742ACCF173}" srcOrd="1" destOrd="0" presId="urn:microsoft.com/office/officeart/2005/8/layout/orgChart1"/>
    <dgm:cxn modelId="{423C05E5-5189-4078-A717-69F0E588293F}" type="presParOf" srcId="{40239C79-9710-4AA2-A07C-D9409AC2BED4}" destId="{007B9DDE-20C4-488F-A74C-DB64880CAEAE}" srcOrd="1" destOrd="0" presId="urn:microsoft.com/office/officeart/2005/8/layout/orgChart1"/>
    <dgm:cxn modelId="{7C4B15F4-ADBA-4809-9FEF-1C789F459C3D}" type="presParOf" srcId="{40239C79-9710-4AA2-A07C-D9409AC2BED4}" destId="{E54AB66B-BF8B-4881-BA34-E6D47CC66CF4}" srcOrd="2" destOrd="0" presId="urn:microsoft.com/office/officeart/2005/8/layout/orgChart1"/>
    <dgm:cxn modelId="{4318160D-7C64-4EE0-9EB7-AD5575DF9934}" type="presParOf" srcId="{C6869EB6-B08F-4DF4-8845-2AA77F12D42D}" destId="{79A10DA1-5554-4C31-8710-1AFE6C7A9134}" srcOrd="2" destOrd="0" presId="urn:microsoft.com/office/officeart/2005/8/layout/orgChart1"/>
    <dgm:cxn modelId="{BB170E42-56AE-4088-AD76-CFA395C0830E}" type="presParOf" srcId="{9B137F6F-B96C-4E71-97BD-16489891F6A1}" destId="{67CCBF99-0CB6-4240-A8B9-7844D4E8FFD0}" srcOrd="2" destOrd="0" presId="urn:microsoft.com/office/officeart/2005/8/layout/orgChart1"/>
    <dgm:cxn modelId="{8201E846-2E40-4F64-9EF6-ECC94ECE5D13}" type="presParOf" srcId="{CB5FA3C6-6FCD-4F3F-98CD-B4499B74DD5D}" destId="{025EB32C-414E-4234-8B42-1FA605EDC3DE}" srcOrd="2" destOrd="0" presId="urn:microsoft.com/office/officeart/2005/8/layout/orgChart1"/>
    <dgm:cxn modelId="{B1703599-BDE6-49E0-9D1A-DE06E2930643}" type="presParOf" srcId="{025EB32C-414E-4234-8B42-1FA605EDC3DE}" destId="{0BC1392E-A299-45AE-97C8-523888D4DF2F}" srcOrd="0" destOrd="0" presId="urn:microsoft.com/office/officeart/2005/8/layout/orgChart1"/>
    <dgm:cxn modelId="{7E960932-4CE0-4EEC-B3F9-43FDDE3CFFFD}" type="presParOf" srcId="{025EB32C-414E-4234-8B42-1FA605EDC3DE}" destId="{1849DBCB-C602-4BA8-A6E5-A1DD158E6B27}" srcOrd="1" destOrd="0" presId="urn:microsoft.com/office/officeart/2005/8/layout/orgChart1"/>
    <dgm:cxn modelId="{50EBD796-CA97-4614-9017-1F98245F760E}" type="presParOf" srcId="{1849DBCB-C602-4BA8-A6E5-A1DD158E6B27}" destId="{79C9DCB2-9D02-4306-861F-29EBC1642D8C}" srcOrd="0" destOrd="0" presId="urn:microsoft.com/office/officeart/2005/8/layout/orgChart1"/>
    <dgm:cxn modelId="{77DEB17B-154F-4136-A6CD-7975FB19494F}" type="presParOf" srcId="{79C9DCB2-9D02-4306-861F-29EBC1642D8C}" destId="{0AF4AD1F-8163-48C3-9395-EA0801124466}" srcOrd="0" destOrd="0" presId="urn:microsoft.com/office/officeart/2005/8/layout/orgChart1"/>
    <dgm:cxn modelId="{48CE4D5A-C889-4B92-A248-65221883542D}" type="presParOf" srcId="{79C9DCB2-9D02-4306-861F-29EBC1642D8C}" destId="{568A9667-3A8C-47B0-AF44-F6B569ABCBED}" srcOrd="1" destOrd="0" presId="urn:microsoft.com/office/officeart/2005/8/layout/orgChart1"/>
    <dgm:cxn modelId="{1D24CB6F-EEE8-43BE-8FDB-C70E1FB9625C}" type="presParOf" srcId="{1849DBCB-C602-4BA8-A6E5-A1DD158E6B27}" destId="{FDDD32D6-1614-4CE6-B3FF-BD0EFE5FCBA4}" srcOrd="1" destOrd="0" presId="urn:microsoft.com/office/officeart/2005/8/layout/orgChart1"/>
    <dgm:cxn modelId="{E01B4634-1AA9-4270-9C3E-C3763C02686E}" type="presParOf" srcId="{1849DBCB-C602-4BA8-A6E5-A1DD158E6B27}" destId="{9492887C-AC12-47CC-829F-D2ED1998C53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8BFB01-ABE2-46AD-9BEC-DA0D5649460F}">
      <dsp:nvSpPr>
        <dsp:cNvPr id="0" name=""/>
        <dsp:cNvSpPr/>
      </dsp:nvSpPr>
      <dsp:spPr>
        <a:xfrm>
          <a:off x="620577" y="2233"/>
          <a:ext cx="2432952" cy="6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Python code file file.py</a:t>
          </a:r>
          <a:endParaRPr lang="en-GB" sz="1700" kern="1200" dirty="0"/>
        </a:p>
      </dsp:txBody>
      <dsp:txXfrm>
        <a:off x="639963" y="21619"/>
        <a:ext cx="2394180" cy="623126"/>
      </dsp:txXfrm>
    </dsp:sp>
    <dsp:sp modelId="{3F88A683-AFB8-43C7-AB29-BB56E2538044}">
      <dsp:nvSpPr>
        <dsp:cNvPr id="0" name=""/>
        <dsp:cNvSpPr/>
      </dsp:nvSpPr>
      <dsp:spPr>
        <a:xfrm rot="5400000">
          <a:off x="1712948" y="680679"/>
          <a:ext cx="248211" cy="297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747698" y="705501"/>
        <a:ext cx="178712" cy="173748"/>
      </dsp:txXfrm>
    </dsp:sp>
    <dsp:sp modelId="{791C811B-3B0C-43D2-87B8-CFA76AF5213B}">
      <dsp:nvSpPr>
        <dsp:cNvPr id="0" name=""/>
        <dsp:cNvSpPr/>
      </dsp:nvSpPr>
      <dsp:spPr>
        <a:xfrm>
          <a:off x="620577" y="995081"/>
          <a:ext cx="2432952" cy="6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Lexical analysis and tokenization</a:t>
          </a:r>
          <a:endParaRPr lang="en-GB" sz="1700" kern="1200" dirty="0"/>
        </a:p>
      </dsp:txBody>
      <dsp:txXfrm>
        <a:off x="639963" y="1014467"/>
        <a:ext cx="2394180" cy="623126"/>
      </dsp:txXfrm>
    </dsp:sp>
    <dsp:sp modelId="{E04B9527-B737-43B2-B62B-475768D2BEF3}">
      <dsp:nvSpPr>
        <dsp:cNvPr id="0" name=""/>
        <dsp:cNvSpPr/>
      </dsp:nvSpPr>
      <dsp:spPr>
        <a:xfrm rot="5400000">
          <a:off x="1712948" y="1673526"/>
          <a:ext cx="248211" cy="297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747698" y="1698348"/>
        <a:ext cx="178712" cy="173748"/>
      </dsp:txXfrm>
    </dsp:sp>
    <dsp:sp modelId="{78937DB2-0D21-40A3-9849-04F6CBA18FFC}">
      <dsp:nvSpPr>
        <dsp:cNvPr id="0" name=""/>
        <dsp:cNvSpPr/>
      </dsp:nvSpPr>
      <dsp:spPr>
        <a:xfrm>
          <a:off x="620577" y="1987928"/>
          <a:ext cx="2432952" cy="6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Syntax analysis</a:t>
          </a:r>
          <a:endParaRPr lang="en-GB" sz="1700" kern="1200" dirty="0"/>
        </a:p>
      </dsp:txBody>
      <dsp:txXfrm>
        <a:off x="639963" y="2007314"/>
        <a:ext cx="2394180" cy="623126"/>
      </dsp:txXfrm>
    </dsp:sp>
    <dsp:sp modelId="{4F78841B-66FB-4C35-BF6F-17B1BC5BA01D}">
      <dsp:nvSpPr>
        <dsp:cNvPr id="0" name=""/>
        <dsp:cNvSpPr/>
      </dsp:nvSpPr>
      <dsp:spPr>
        <a:xfrm rot="5400000">
          <a:off x="1712948" y="2666374"/>
          <a:ext cx="248211" cy="297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747698" y="2691196"/>
        <a:ext cx="178712" cy="173748"/>
      </dsp:txXfrm>
    </dsp:sp>
    <dsp:sp modelId="{BBEE5E9D-8EBE-457F-9C10-D008D93A684A}">
      <dsp:nvSpPr>
        <dsp:cNvPr id="0" name=""/>
        <dsp:cNvSpPr/>
      </dsp:nvSpPr>
      <dsp:spPr>
        <a:xfrm>
          <a:off x="620577" y="2980776"/>
          <a:ext cx="2432952" cy="6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Semantic analysis</a:t>
          </a:r>
          <a:endParaRPr lang="en-GB" sz="1700" kern="1200" dirty="0"/>
        </a:p>
      </dsp:txBody>
      <dsp:txXfrm>
        <a:off x="639963" y="3000162"/>
        <a:ext cx="2394180" cy="623126"/>
      </dsp:txXfrm>
    </dsp:sp>
    <dsp:sp modelId="{85CBA688-F3F9-49E6-98AE-2E143CB4367A}">
      <dsp:nvSpPr>
        <dsp:cNvPr id="0" name=""/>
        <dsp:cNvSpPr/>
      </dsp:nvSpPr>
      <dsp:spPr>
        <a:xfrm rot="5400000">
          <a:off x="1712948" y="3659221"/>
          <a:ext cx="248211" cy="297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747698" y="3684043"/>
        <a:ext cx="178712" cy="173748"/>
      </dsp:txXfrm>
    </dsp:sp>
    <dsp:sp modelId="{F7A1FA6E-61E3-409B-BC37-380081263C56}">
      <dsp:nvSpPr>
        <dsp:cNvPr id="0" name=""/>
        <dsp:cNvSpPr/>
      </dsp:nvSpPr>
      <dsp:spPr>
        <a:xfrm>
          <a:off x="620577" y="3973623"/>
          <a:ext cx="2432952" cy="6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Intermediate code and optimization</a:t>
          </a:r>
          <a:endParaRPr lang="en-GB" sz="1700" kern="1200" dirty="0"/>
        </a:p>
      </dsp:txBody>
      <dsp:txXfrm>
        <a:off x="639963" y="3993009"/>
        <a:ext cx="2394180" cy="623126"/>
      </dsp:txXfrm>
    </dsp:sp>
    <dsp:sp modelId="{3C290343-AFC7-4115-B295-D182EFD7F4ED}">
      <dsp:nvSpPr>
        <dsp:cNvPr id="0" name=""/>
        <dsp:cNvSpPr/>
      </dsp:nvSpPr>
      <dsp:spPr>
        <a:xfrm rot="5400000">
          <a:off x="1712948" y="4652069"/>
          <a:ext cx="248211" cy="29785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-5400000">
        <a:off x="1747698" y="4676891"/>
        <a:ext cx="178712" cy="173748"/>
      </dsp:txXfrm>
    </dsp:sp>
    <dsp:sp modelId="{4BCA7809-364F-4A53-968E-1D23650909F0}">
      <dsp:nvSpPr>
        <dsp:cNvPr id="0" name=""/>
        <dsp:cNvSpPr/>
      </dsp:nvSpPr>
      <dsp:spPr>
        <a:xfrm>
          <a:off x="620577" y="4966470"/>
          <a:ext cx="2432952" cy="6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UASM/Binary instructions generation and execution</a:t>
          </a:r>
          <a:endParaRPr lang="en-GB" sz="1700" kern="1200" dirty="0"/>
        </a:p>
      </dsp:txBody>
      <dsp:txXfrm>
        <a:off x="639963" y="4985856"/>
        <a:ext cx="2394180" cy="6231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C1392E-A299-45AE-97C8-523888D4DF2F}">
      <dsp:nvSpPr>
        <dsp:cNvPr id="0" name=""/>
        <dsp:cNvSpPr/>
      </dsp:nvSpPr>
      <dsp:spPr>
        <a:xfrm>
          <a:off x="2117721" y="729831"/>
          <a:ext cx="152445" cy="667856"/>
        </a:xfrm>
        <a:custGeom>
          <a:avLst/>
          <a:gdLst/>
          <a:ahLst/>
          <a:cxnLst/>
          <a:rect l="0" t="0" r="0" b="0"/>
          <a:pathLst>
            <a:path>
              <a:moveTo>
                <a:pt x="152445" y="0"/>
              </a:moveTo>
              <a:lnTo>
                <a:pt x="152445" y="667856"/>
              </a:lnTo>
              <a:lnTo>
                <a:pt x="0" y="66785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0E8C56-C6DB-48D9-A8E1-1EA343533BC8}">
      <dsp:nvSpPr>
        <dsp:cNvPr id="0" name=""/>
        <dsp:cNvSpPr/>
      </dsp:nvSpPr>
      <dsp:spPr>
        <a:xfrm>
          <a:off x="1689422" y="3822295"/>
          <a:ext cx="217779" cy="6678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7856"/>
              </a:lnTo>
              <a:lnTo>
                <a:pt x="217779" y="6678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A89235-BB0E-4B88-B987-4E2FAE38AEBD}">
      <dsp:nvSpPr>
        <dsp:cNvPr id="0" name=""/>
        <dsp:cNvSpPr/>
      </dsp:nvSpPr>
      <dsp:spPr>
        <a:xfrm>
          <a:off x="2224446" y="2791474"/>
          <a:ext cx="91440" cy="3048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489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70D2C-2BE5-44A9-AF96-41B5B2661CF8}">
      <dsp:nvSpPr>
        <dsp:cNvPr id="0" name=""/>
        <dsp:cNvSpPr/>
      </dsp:nvSpPr>
      <dsp:spPr>
        <a:xfrm>
          <a:off x="2224446" y="729831"/>
          <a:ext cx="91440" cy="1335712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3571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670FB4-1FE6-403B-BF7A-83D1A59AA548}">
      <dsp:nvSpPr>
        <dsp:cNvPr id="0" name=""/>
        <dsp:cNvSpPr/>
      </dsp:nvSpPr>
      <dsp:spPr>
        <a:xfrm>
          <a:off x="1544236" y="3900"/>
          <a:ext cx="1451861" cy="725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value 10</a:t>
          </a:r>
          <a:endParaRPr lang="en-GB" sz="1600" kern="1200" dirty="0"/>
        </a:p>
      </dsp:txBody>
      <dsp:txXfrm>
        <a:off x="1544236" y="3900"/>
        <a:ext cx="1451861" cy="725930"/>
      </dsp:txXfrm>
    </dsp:sp>
    <dsp:sp modelId="{75D9220E-54DA-4A9D-AF74-28D19AEDDEE1}">
      <dsp:nvSpPr>
        <dsp:cNvPr id="0" name=""/>
        <dsp:cNvSpPr/>
      </dsp:nvSpPr>
      <dsp:spPr>
        <a:xfrm>
          <a:off x="1544236" y="2065543"/>
          <a:ext cx="1451861" cy="725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Add both values</a:t>
          </a:r>
          <a:endParaRPr lang="en-GB" sz="1600" kern="1200" dirty="0"/>
        </a:p>
      </dsp:txBody>
      <dsp:txXfrm>
        <a:off x="1544236" y="2065543"/>
        <a:ext cx="1451861" cy="725930"/>
      </dsp:txXfrm>
    </dsp:sp>
    <dsp:sp modelId="{054D84A8-FEFE-4604-B978-59015CBE5E53}">
      <dsp:nvSpPr>
        <dsp:cNvPr id="0" name=""/>
        <dsp:cNvSpPr/>
      </dsp:nvSpPr>
      <dsp:spPr>
        <a:xfrm>
          <a:off x="1544236" y="3096365"/>
          <a:ext cx="1451861" cy="725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Assign addition result to a variable with name number</a:t>
          </a:r>
          <a:endParaRPr lang="en-GB" sz="1400" kern="1200" dirty="0"/>
        </a:p>
      </dsp:txBody>
      <dsp:txXfrm>
        <a:off x="1544236" y="3096365"/>
        <a:ext cx="1451861" cy="725930"/>
      </dsp:txXfrm>
    </dsp:sp>
    <dsp:sp modelId="{6E452EB4-0704-4D95-9796-F52ED9C58756}">
      <dsp:nvSpPr>
        <dsp:cNvPr id="0" name=""/>
        <dsp:cNvSpPr/>
      </dsp:nvSpPr>
      <dsp:spPr>
        <a:xfrm>
          <a:off x="1907201" y="4127186"/>
          <a:ext cx="1451861" cy="725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Etc.</a:t>
          </a:r>
          <a:endParaRPr lang="en-GB" sz="1400" kern="1200" dirty="0"/>
        </a:p>
      </dsp:txBody>
      <dsp:txXfrm>
        <a:off x="1907201" y="4127186"/>
        <a:ext cx="1451861" cy="725930"/>
      </dsp:txXfrm>
    </dsp:sp>
    <dsp:sp modelId="{0AF4AD1F-8163-48C3-9395-EA0801124466}">
      <dsp:nvSpPr>
        <dsp:cNvPr id="0" name=""/>
        <dsp:cNvSpPr/>
      </dsp:nvSpPr>
      <dsp:spPr>
        <a:xfrm>
          <a:off x="665860" y="1034722"/>
          <a:ext cx="1451861" cy="7259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Create value 3</a:t>
          </a:r>
          <a:endParaRPr lang="en-GB" sz="1600" kern="1200" dirty="0"/>
        </a:p>
      </dsp:txBody>
      <dsp:txXfrm>
        <a:off x="665860" y="1034722"/>
        <a:ext cx="1451861" cy="725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29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051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255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94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2021 – W1S2</a:t>
            </a:r>
            <a:br>
              <a:rPr lang="en-US" dirty="0"/>
            </a:br>
            <a:r>
              <a:rPr lang="en-US" dirty="0"/>
              <a:t>On variables, math operators, comments, printing and getting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2406752-6E3C-43C5-A3EB-540550BE96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C552B-8047-4A05-A980-09E766403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13D0-F028-4270-B61F-64D7A3CA71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05607"/>
            <a:ext cx="5181600" cy="54015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Python also allows </a:t>
            </a:r>
            <a:r>
              <a:rPr lang="en-US" b="1" dirty="0"/>
              <a:t>multiple</a:t>
            </a:r>
            <a:r>
              <a:rPr lang="en-US" dirty="0"/>
              <a:t> </a:t>
            </a:r>
            <a:r>
              <a:rPr lang="en-US" b="1" dirty="0"/>
              <a:t>assignments</a:t>
            </a:r>
            <a:r>
              <a:rPr lang="en-US" dirty="0"/>
              <a:t> 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Successive multiple equal signs: </a:t>
            </a:r>
            <a:r>
              <a:rPr lang="en-US" dirty="0"/>
              <a:t>the value on the far right is assigned to all variables names on the left side of an equal sign.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Or by having several variables names and values separated by commas on both sides:</a:t>
            </a:r>
            <a:br>
              <a:rPr lang="en-US" b="1" dirty="0"/>
            </a:br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dirty="0"/>
              <a:t>values are respectively assigned to the variables names.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2351B-C10D-41F9-804B-7D7E8466C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39" t="43586" r="29461" b="26621"/>
          <a:stretch/>
        </p:blipFill>
        <p:spPr>
          <a:xfrm>
            <a:off x="7094483" y="775368"/>
            <a:ext cx="4351282" cy="540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46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B350-E91B-4A65-8EB2-F9C24CD6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03A20-096F-4D41-836A-E0A22169C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29899"/>
          </a:xfrm>
        </p:spPr>
        <p:txBody>
          <a:bodyPr/>
          <a:lstStyle/>
          <a:p>
            <a:r>
              <a:rPr lang="en-US" b="1" dirty="0"/>
              <a:t>Definition (variable type/class): </a:t>
            </a:r>
            <a:r>
              <a:rPr lang="en-US" dirty="0"/>
              <a:t>Everything is stored in memory as 0s and 1s. A </a:t>
            </a:r>
            <a:r>
              <a:rPr lang="en-US" b="1" dirty="0"/>
              <a:t>variable type/class</a:t>
            </a:r>
            <a:r>
              <a:rPr lang="en-US" dirty="0"/>
              <a:t> defines how the sequence of 0s and 1s should be interpreted.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323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B350-E91B-4A65-8EB2-F9C24CD6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03A20-096F-4D41-836A-E0A22169C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29899"/>
          </a:xfrm>
        </p:spPr>
        <p:txBody>
          <a:bodyPr/>
          <a:lstStyle/>
          <a:p>
            <a:r>
              <a:rPr lang="en-US" b="1" dirty="0"/>
              <a:t>Definition (variable type/class): </a:t>
            </a:r>
            <a:r>
              <a:rPr lang="en-US" dirty="0"/>
              <a:t>Everything is stored in memory as 0s and 1s. A </a:t>
            </a:r>
            <a:r>
              <a:rPr lang="en-US" b="1" dirty="0"/>
              <a:t>variable type/class</a:t>
            </a:r>
            <a:r>
              <a:rPr lang="en-US" dirty="0"/>
              <a:t> defines how the sequence of 0s and 1s should be interpreted.</a:t>
            </a:r>
          </a:p>
          <a:p>
            <a:pPr marL="0" indent="0">
              <a:buNone/>
            </a:pPr>
            <a:r>
              <a:rPr lang="en-US" dirty="0"/>
              <a:t>Let us start with three basic types</a:t>
            </a:r>
          </a:p>
          <a:p>
            <a:r>
              <a:rPr lang="en-US" b="1" dirty="0"/>
              <a:t>int:</a:t>
            </a:r>
            <a:r>
              <a:rPr lang="en-US" dirty="0"/>
              <a:t> an integer number.</a:t>
            </a:r>
          </a:p>
          <a:p>
            <a:r>
              <a:rPr lang="en-US" b="1" dirty="0"/>
              <a:t>float:</a:t>
            </a:r>
            <a:r>
              <a:rPr lang="en-US" dirty="0"/>
              <a:t> a floating point number, for decimal numbers.</a:t>
            </a:r>
          </a:p>
          <a:p>
            <a:r>
              <a:rPr lang="en-US" b="1" dirty="0"/>
              <a:t>str:</a:t>
            </a:r>
            <a:r>
              <a:rPr lang="en-US" dirty="0"/>
              <a:t> a string of text.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C9931-A5C1-48C9-B4A2-8646F4E88C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00" t="42965" r="31918" b="22243"/>
          <a:stretch/>
        </p:blipFill>
        <p:spPr>
          <a:xfrm>
            <a:off x="6605752" y="271161"/>
            <a:ext cx="4816365" cy="647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25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7B350-E91B-4A65-8EB2-F9C24CD6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03A20-096F-4D41-836A-E0A22169CB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29899"/>
          </a:xfrm>
        </p:spPr>
        <p:txBody>
          <a:bodyPr/>
          <a:lstStyle/>
          <a:p>
            <a:r>
              <a:rPr lang="en-US" b="1" dirty="0"/>
              <a:t>Definition (variable ID): </a:t>
            </a:r>
            <a:r>
              <a:rPr lang="en-US" dirty="0"/>
              <a:t>Everything is stored in memory as 0s and 1s. A </a:t>
            </a:r>
            <a:r>
              <a:rPr lang="en-US" b="1" dirty="0"/>
              <a:t>variable ID</a:t>
            </a:r>
            <a:r>
              <a:rPr lang="en-US" dirty="0"/>
              <a:t> returns an integer number, corresponding to a memory address where the variable is being stored in memory.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This is automatically handled by your computer. More on this later, so let us keep it in mind.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4795E4-4D65-4C39-9172-731BBAADC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65" t="37538" r="32179" b="29437"/>
          <a:stretch/>
        </p:blipFill>
        <p:spPr>
          <a:xfrm>
            <a:off x="6689968" y="231313"/>
            <a:ext cx="4806463" cy="639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32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77FF7-0D3D-483F-AE56-0A1E0A0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8A837-C06D-4C47-9663-7A901B232C6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Int/Float -&gt; String: </a:t>
            </a:r>
            <a:r>
              <a:rPr lang="en-US" dirty="0"/>
              <a:t>You can convert any int/float to a string using the </a:t>
            </a:r>
            <a:r>
              <a:rPr lang="en-US" b="1" dirty="0"/>
              <a:t>str() </a:t>
            </a:r>
            <a:r>
              <a:rPr lang="en-US" dirty="0"/>
              <a:t>function.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9F1705-64EE-45C8-A6EF-CBC63D32F7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65" t="28718" r="26730" b="25128"/>
          <a:stretch/>
        </p:blipFill>
        <p:spPr>
          <a:xfrm>
            <a:off x="6252306" y="365125"/>
            <a:ext cx="5502031" cy="60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86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77FF7-0D3D-483F-AE56-0A1E0A0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8A837-C06D-4C47-9663-7A901B232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78708"/>
            <a:ext cx="5181600" cy="5279291"/>
          </a:xfrm>
        </p:spPr>
        <p:txBody>
          <a:bodyPr>
            <a:normAutofit/>
          </a:bodyPr>
          <a:lstStyle/>
          <a:p>
            <a:r>
              <a:rPr lang="en-US" b="1" dirty="0"/>
              <a:t>String </a:t>
            </a:r>
            <a:r>
              <a:rPr lang="en-US" b="1" dirty="0">
                <a:sym typeface="Wingdings" panose="05000000000000000000" pitchFamily="2" charset="2"/>
              </a:rPr>
              <a:t>-&gt; Int/Float: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/>
              <a:t>You can convert a string of digits to an int/float using </a:t>
            </a:r>
            <a:r>
              <a:rPr lang="en-US" b="1" dirty="0"/>
              <a:t>int() </a:t>
            </a:r>
            <a:r>
              <a:rPr lang="en-US" dirty="0"/>
              <a:t>or </a:t>
            </a:r>
            <a:r>
              <a:rPr lang="en-US" b="1" dirty="0"/>
              <a:t>float().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53BB9-78E3-464C-A6D1-5A3413F2E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64" t="52718" r="26859" b="17539"/>
          <a:stretch/>
        </p:blipFill>
        <p:spPr>
          <a:xfrm>
            <a:off x="6314830" y="1418858"/>
            <a:ext cx="5656123" cy="402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13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77FF7-0D3D-483F-AE56-0A1E0A0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8A837-C06D-4C47-9663-7A901B232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78708"/>
            <a:ext cx="5181600" cy="5279291"/>
          </a:xfrm>
        </p:spPr>
        <p:txBody>
          <a:bodyPr>
            <a:normAutofit/>
          </a:bodyPr>
          <a:lstStyle/>
          <a:p>
            <a:r>
              <a:rPr lang="en-US" b="1" dirty="0"/>
              <a:t>String </a:t>
            </a:r>
            <a:r>
              <a:rPr lang="en-US" b="1" dirty="0">
                <a:sym typeface="Wingdings" panose="05000000000000000000" pitchFamily="2" charset="2"/>
              </a:rPr>
              <a:t>-&gt; Int/Float: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/>
              <a:t>You can convert a string of digits to an int/float using </a:t>
            </a:r>
            <a:r>
              <a:rPr lang="en-US" b="1" dirty="0"/>
              <a:t>int() </a:t>
            </a:r>
            <a:r>
              <a:rPr lang="en-US" dirty="0"/>
              <a:t>or </a:t>
            </a:r>
            <a:r>
              <a:rPr lang="en-US" b="1" dirty="0"/>
              <a:t>float().</a:t>
            </a:r>
          </a:p>
          <a:p>
            <a:r>
              <a:rPr lang="en-US" b="1" dirty="0"/>
              <a:t>Note: </a:t>
            </a:r>
            <a:r>
              <a:rPr lang="en-US" dirty="0"/>
              <a:t>You can convert a string of digits with a single decimal point to a float.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53BB9-78E3-464C-A6D1-5A3413F2E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64" t="52718" r="26859" b="17539"/>
          <a:stretch/>
        </p:blipFill>
        <p:spPr>
          <a:xfrm>
            <a:off x="6314830" y="1418858"/>
            <a:ext cx="5656123" cy="402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88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77FF7-0D3D-483F-AE56-0A1E0A0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8A837-C06D-4C47-9663-7A901B232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78708"/>
            <a:ext cx="5181600" cy="5279291"/>
          </a:xfrm>
        </p:spPr>
        <p:txBody>
          <a:bodyPr>
            <a:normAutofit/>
          </a:bodyPr>
          <a:lstStyle/>
          <a:p>
            <a:r>
              <a:rPr lang="en-US" b="1" dirty="0"/>
              <a:t>String </a:t>
            </a:r>
            <a:r>
              <a:rPr lang="en-US" b="1" dirty="0">
                <a:sym typeface="Wingdings" panose="05000000000000000000" pitchFamily="2" charset="2"/>
              </a:rPr>
              <a:t>-&gt; Int/Float: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/>
              <a:t>You can convert a string of digits to an int/float using </a:t>
            </a:r>
            <a:r>
              <a:rPr lang="en-US" b="1" dirty="0"/>
              <a:t>int() </a:t>
            </a:r>
            <a:r>
              <a:rPr lang="en-US" dirty="0"/>
              <a:t>or </a:t>
            </a:r>
            <a:r>
              <a:rPr lang="en-US" b="1" dirty="0"/>
              <a:t>float().</a:t>
            </a:r>
          </a:p>
          <a:p>
            <a:r>
              <a:rPr lang="en-US" b="1" dirty="0"/>
              <a:t>Note: </a:t>
            </a:r>
            <a:r>
              <a:rPr lang="en-US" dirty="0"/>
              <a:t>You can convert a string of digits with a single decimal point to a float.</a:t>
            </a:r>
          </a:p>
          <a:p>
            <a:r>
              <a:rPr lang="en-US" b="1" dirty="0"/>
              <a:t>Also: </a:t>
            </a:r>
            <a:r>
              <a:rPr lang="en-US" dirty="0"/>
              <a:t>if the string includes a decimal point, it cannot be converted to int.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53BB9-78E3-464C-A6D1-5A3413F2E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64" t="52718" r="26859" b="17539"/>
          <a:stretch/>
        </p:blipFill>
        <p:spPr>
          <a:xfrm>
            <a:off x="6314830" y="1418858"/>
            <a:ext cx="5656123" cy="402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040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77FF7-0D3D-483F-AE56-0A1E0A0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8A837-C06D-4C47-9663-7A901B232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78708"/>
            <a:ext cx="5181600" cy="5279291"/>
          </a:xfrm>
        </p:spPr>
        <p:txBody>
          <a:bodyPr>
            <a:normAutofit/>
          </a:bodyPr>
          <a:lstStyle/>
          <a:p>
            <a:r>
              <a:rPr lang="en-US" b="1" dirty="0"/>
              <a:t>String </a:t>
            </a:r>
            <a:r>
              <a:rPr lang="en-US" b="1" dirty="0">
                <a:sym typeface="Wingdings" panose="05000000000000000000" pitchFamily="2" charset="2"/>
              </a:rPr>
              <a:t>-&gt; Int/Float: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/>
              <a:t>You can convert a string of digits to an int/float using </a:t>
            </a:r>
            <a:r>
              <a:rPr lang="en-US" b="1" dirty="0"/>
              <a:t>int() </a:t>
            </a:r>
            <a:r>
              <a:rPr lang="en-US" dirty="0"/>
              <a:t>or </a:t>
            </a:r>
            <a:r>
              <a:rPr lang="en-US" b="1" dirty="0"/>
              <a:t>float().</a:t>
            </a:r>
          </a:p>
          <a:p>
            <a:r>
              <a:rPr lang="en-US" b="1" dirty="0"/>
              <a:t>Note: </a:t>
            </a:r>
            <a:r>
              <a:rPr lang="en-US" dirty="0"/>
              <a:t>You can convert a string of digits with a single decimal point to a float.</a:t>
            </a:r>
          </a:p>
          <a:p>
            <a:r>
              <a:rPr lang="en-US" b="1" dirty="0"/>
              <a:t>Also: </a:t>
            </a:r>
            <a:r>
              <a:rPr lang="en-US" dirty="0"/>
              <a:t>if the string includes a decimal point, it cannot be converted to int.</a:t>
            </a:r>
          </a:p>
          <a:p>
            <a:r>
              <a:rPr lang="en-US" b="1" dirty="0"/>
              <a:t>Important note: </a:t>
            </a:r>
            <a:r>
              <a:rPr lang="en-US" dirty="0"/>
              <a:t>if the string contains non-digits characters, the conversion fails.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953BB9-78E3-464C-A6D1-5A3413F2E2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64" t="52718" r="26859" b="17539"/>
          <a:stretch/>
        </p:blipFill>
        <p:spPr>
          <a:xfrm>
            <a:off x="6314830" y="1418858"/>
            <a:ext cx="5656123" cy="402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707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77FF7-0D3D-483F-AE56-0A1E0A0CF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8A837-C06D-4C47-9663-7A901B232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Int </a:t>
            </a:r>
            <a:r>
              <a:rPr lang="en-US" b="1" dirty="0">
                <a:sym typeface="Wingdings" panose="05000000000000000000" pitchFamily="2" charset="2"/>
              </a:rPr>
              <a:t>&lt;-&gt; Float: </a:t>
            </a:r>
            <a:r>
              <a:rPr lang="en-US" dirty="0">
                <a:sym typeface="Wingdings" panose="05000000000000000000" pitchFamily="2" charset="2"/>
              </a:rPr>
              <a:t>You can convert a float to an int and vice versa.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Note that,</a:t>
            </a:r>
          </a:p>
          <a:p>
            <a:r>
              <a:rPr lang="en-US" dirty="0">
                <a:sym typeface="Wingdings" panose="05000000000000000000" pitchFamily="2" charset="2"/>
              </a:rPr>
              <a:t>Converting from int to float adds a single 0 decimal.</a:t>
            </a:r>
          </a:p>
          <a:p>
            <a:r>
              <a:rPr lang="en-US" dirty="0">
                <a:sym typeface="Wingdings" panose="05000000000000000000" pitchFamily="2" charset="2"/>
              </a:rPr>
              <a:t>Converting from float to int, will </a:t>
            </a:r>
            <a:r>
              <a:rPr lang="en-US" b="1" dirty="0">
                <a:sym typeface="Wingdings" panose="05000000000000000000" pitchFamily="2" charset="2"/>
              </a:rPr>
              <a:t>drop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>
                <a:sym typeface="Wingdings" panose="05000000000000000000" pitchFamily="2" charset="2"/>
              </a:rPr>
              <a:t>all decimals </a:t>
            </a:r>
            <a:r>
              <a:rPr lang="en-US" dirty="0">
                <a:sym typeface="Wingdings" panose="05000000000000000000" pitchFamily="2" charset="2"/>
              </a:rPr>
              <a:t>(i.e. a truncation of all decimals).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D7A6D-9D21-456D-AF5F-F06A26006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21" t="59897" r="27628" b="18565"/>
          <a:stretch/>
        </p:blipFill>
        <p:spPr>
          <a:xfrm>
            <a:off x="6338275" y="2263284"/>
            <a:ext cx="5644963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62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(Week1, Session2 – W1S2)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Variables: </a:t>
            </a:r>
            <a:r>
              <a:rPr lang="en-US" dirty="0"/>
              <a:t>Naming conventions, types, IDs, assignments, conversions</a:t>
            </a:r>
          </a:p>
          <a:p>
            <a:r>
              <a:rPr lang="en-US" b="1" dirty="0"/>
              <a:t>Basic math operators in Python: </a:t>
            </a:r>
            <a:r>
              <a:rPr lang="en-US" dirty="0"/>
              <a:t>+, -, *, /, //, %, **</a:t>
            </a:r>
          </a:p>
          <a:p>
            <a:r>
              <a:rPr lang="en-US" b="1" dirty="0"/>
              <a:t>Combining operators and assignments</a:t>
            </a:r>
          </a:p>
          <a:p>
            <a:r>
              <a:rPr lang="en-US" b="1" dirty="0"/>
              <a:t>Commenting: </a:t>
            </a:r>
            <a:r>
              <a:rPr lang="en-US" dirty="0"/>
              <a:t>in-line, block, docstring and header comments</a:t>
            </a:r>
          </a:p>
          <a:p>
            <a:r>
              <a:rPr lang="en-US" b="1" dirty="0"/>
              <a:t>Printing and getting: </a:t>
            </a:r>
            <a:r>
              <a:rPr lang="en-US" dirty="0"/>
              <a:t>displaying with print(), getting with input()</a:t>
            </a:r>
          </a:p>
          <a:p>
            <a:endParaRPr lang="en-US" dirty="0"/>
          </a:p>
          <a:p>
            <a:r>
              <a:rPr lang="en-US" b="1" dirty="0"/>
              <a:t>Bonus (out-of-class, if time allows!): </a:t>
            </a:r>
            <a:r>
              <a:rPr lang="en-US" dirty="0"/>
              <a:t>what happens backstage when I run my code?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for number (int/float) variables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13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3D24B-4993-4C81-BB08-9C8425D44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17846" r="31474" b="46090"/>
          <a:stretch/>
        </p:blipFill>
        <p:spPr>
          <a:xfrm>
            <a:off x="6633309" y="1604758"/>
            <a:ext cx="2471613" cy="517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8279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  <a:p>
            <a:r>
              <a:rPr lang="en-US" b="1" dirty="0"/>
              <a:t>/:</a:t>
            </a:r>
            <a:r>
              <a:rPr lang="en-US" dirty="0"/>
              <a:t> division</a:t>
            </a:r>
          </a:p>
          <a:p>
            <a:r>
              <a:rPr lang="en-US" b="1" dirty="0"/>
              <a:t>//:</a:t>
            </a:r>
            <a:r>
              <a:rPr lang="en-US" dirty="0"/>
              <a:t> integer division</a:t>
            </a:r>
          </a:p>
          <a:p>
            <a:r>
              <a:rPr lang="en-US" b="1" dirty="0"/>
              <a:t>%:</a:t>
            </a:r>
            <a:r>
              <a:rPr lang="en-US" dirty="0"/>
              <a:t> remaining of the integer division (a.k.a. modulus)</a:t>
            </a:r>
          </a:p>
          <a:p>
            <a:r>
              <a:rPr lang="en-US" b="1" dirty="0"/>
              <a:t>**:</a:t>
            </a:r>
            <a:r>
              <a:rPr lang="en-US" dirty="0"/>
              <a:t> exponentiation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3D24B-4993-4C81-BB08-9C8425D44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17846" r="31474" b="46090"/>
          <a:stretch/>
        </p:blipFill>
        <p:spPr>
          <a:xfrm>
            <a:off x="6633309" y="1604758"/>
            <a:ext cx="2471613" cy="5173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93999C-C8AB-4CDB-9FA8-E99CEC3B9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54833" r="31474" b="15898"/>
          <a:stretch/>
        </p:blipFill>
        <p:spPr>
          <a:xfrm>
            <a:off x="9404718" y="2422765"/>
            <a:ext cx="2623652" cy="445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98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  <a:p>
            <a:r>
              <a:rPr lang="en-US" b="1" dirty="0"/>
              <a:t>/:</a:t>
            </a:r>
            <a:r>
              <a:rPr lang="en-US" dirty="0"/>
              <a:t> division</a:t>
            </a:r>
          </a:p>
          <a:p>
            <a:r>
              <a:rPr lang="en-US" b="1" dirty="0"/>
              <a:t>//:</a:t>
            </a:r>
            <a:r>
              <a:rPr lang="en-US" dirty="0"/>
              <a:t> integer division</a:t>
            </a:r>
          </a:p>
          <a:p>
            <a:r>
              <a:rPr lang="en-US" b="1" dirty="0"/>
              <a:t>%:</a:t>
            </a:r>
            <a:r>
              <a:rPr lang="en-US" dirty="0"/>
              <a:t> remaining of the integer division (a.k.a. modulus)</a:t>
            </a:r>
          </a:p>
          <a:p>
            <a:r>
              <a:rPr lang="en-US" b="1" dirty="0"/>
              <a:t>**:</a:t>
            </a:r>
            <a:r>
              <a:rPr lang="en-US" dirty="0"/>
              <a:t> exponentiation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E0C890C-8894-4B12-9482-8365A27F3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62122" r="31474" b="23866"/>
          <a:stretch/>
        </p:blipFill>
        <p:spPr>
          <a:xfrm>
            <a:off x="7943241" y="156308"/>
            <a:ext cx="2623652" cy="2133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446B8E-47F7-4061-9CD1-0C73510FA0DF}"/>
              </a:ext>
            </a:extLst>
          </p:cNvPr>
          <p:cNvCxnSpPr/>
          <p:nvPr/>
        </p:nvCxnSpPr>
        <p:spPr>
          <a:xfrm>
            <a:off x="9276859" y="3227753"/>
            <a:ext cx="0" cy="3399692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C9A554-13B6-42AA-B28D-AF96933EC166}"/>
              </a:ext>
            </a:extLst>
          </p:cNvPr>
          <p:cNvCxnSpPr>
            <a:cxnSpLocks/>
          </p:cNvCxnSpPr>
          <p:nvPr/>
        </p:nvCxnSpPr>
        <p:spPr>
          <a:xfrm>
            <a:off x="9276859" y="4149968"/>
            <a:ext cx="2094523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23FC68-7E23-4EBE-9E8C-307BF6D4EC42}"/>
                  </a:ext>
                </a:extLst>
              </p:cNvPr>
              <p:cNvSpPr txBox="1"/>
              <p:nvPr/>
            </p:nvSpPr>
            <p:spPr>
              <a:xfrm>
                <a:off x="7244860" y="3340779"/>
                <a:ext cx="17897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23FC68-7E23-4EBE-9E8C-307BF6D4EC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860" y="3340779"/>
                <a:ext cx="1789722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BCDF3E-170D-41C4-8365-B6E59FC80BA4}"/>
                  </a:ext>
                </a:extLst>
              </p:cNvPr>
              <p:cNvSpPr txBox="1"/>
              <p:nvPr/>
            </p:nvSpPr>
            <p:spPr>
              <a:xfrm>
                <a:off x="9429260" y="3334918"/>
                <a:ext cx="17897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BCDF3E-170D-41C4-8365-B6E59FC80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260" y="3334918"/>
                <a:ext cx="1789722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527482-A537-4EB9-98E5-97BFB3F657C0}"/>
                  </a:ext>
                </a:extLst>
              </p:cNvPr>
              <p:cNvSpPr txBox="1"/>
              <p:nvPr/>
            </p:nvSpPr>
            <p:spPr>
              <a:xfrm>
                <a:off x="9429260" y="4219713"/>
                <a:ext cx="17897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1527482-A537-4EB9-98E5-97BFB3F657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260" y="4219713"/>
                <a:ext cx="1789722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73702C-1B08-453A-9DAA-7AEC4E551735}"/>
                  </a:ext>
                </a:extLst>
              </p:cNvPr>
              <p:cNvSpPr txBox="1"/>
              <p:nvPr/>
            </p:nvSpPr>
            <p:spPr>
              <a:xfrm>
                <a:off x="7244860" y="4219713"/>
                <a:ext cx="17897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E73702C-1B08-453A-9DAA-7AEC4E5517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860" y="4219713"/>
                <a:ext cx="1789722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C83945-8714-4FDE-8B09-1F478FC904EA}"/>
                  </a:ext>
                </a:extLst>
              </p:cNvPr>
              <p:cNvSpPr txBox="1"/>
              <p:nvPr/>
            </p:nvSpPr>
            <p:spPr>
              <a:xfrm>
                <a:off x="7244860" y="5682215"/>
                <a:ext cx="17897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  <m:r>
                        <a:rPr lang="en-US" sz="4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40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5C83945-8714-4FDE-8B09-1F478FC90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860" y="5682215"/>
                <a:ext cx="1789722" cy="70788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91E1E5-2264-4168-B1F2-DD0622500585}"/>
                  </a:ext>
                </a:extLst>
              </p:cNvPr>
              <p:cNvSpPr txBox="1"/>
              <p:nvPr/>
            </p:nvSpPr>
            <p:spPr>
              <a:xfrm>
                <a:off x="9427306" y="5682215"/>
                <a:ext cx="178972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//</m:t>
                      </m:r>
                      <m:r>
                        <a:rPr lang="en-US" sz="40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sz="4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D91E1E5-2264-4168-B1F2-DD06225005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7306" y="5682215"/>
                <a:ext cx="1789722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50D4B24-ABD6-4F34-82E9-9A6F40E7E8E6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8139721" y="4927599"/>
            <a:ext cx="0" cy="75461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F4490CC-525F-4441-A3E2-C8B9D45A3731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 flipH="1">
            <a:off x="10322167" y="4927599"/>
            <a:ext cx="1954" cy="754616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9831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  <a:p>
            <a:r>
              <a:rPr lang="en-US" b="1" dirty="0"/>
              <a:t>/:</a:t>
            </a:r>
            <a:r>
              <a:rPr lang="en-US" dirty="0"/>
              <a:t> division</a:t>
            </a:r>
          </a:p>
          <a:p>
            <a:r>
              <a:rPr lang="en-US" b="1" dirty="0"/>
              <a:t>//:</a:t>
            </a:r>
            <a:r>
              <a:rPr lang="en-US" dirty="0"/>
              <a:t> integer division</a:t>
            </a:r>
          </a:p>
          <a:p>
            <a:r>
              <a:rPr lang="en-US" b="1" dirty="0"/>
              <a:t>%:</a:t>
            </a:r>
            <a:r>
              <a:rPr lang="en-US" dirty="0"/>
              <a:t> remaining of the integer division (a.k.a. modulus)</a:t>
            </a:r>
          </a:p>
          <a:p>
            <a:r>
              <a:rPr lang="en-US" b="1" dirty="0"/>
              <a:t>**:</a:t>
            </a:r>
            <a:r>
              <a:rPr lang="en-US" dirty="0"/>
              <a:t> exponentiation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83D24B-4993-4C81-BB08-9C8425D44C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17846" r="31474" b="46090"/>
          <a:stretch/>
        </p:blipFill>
        <p:spPr>
          <a:xfrm>
            <a:off x="6633309" y="1604758"/>
            <a:ext cx="2471613" cy="5173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93999C-C8AB-4CDB-9FA8-E99CEC3B9C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54833" r="31474" b="15898"/>
          <a:stretch/>
        </p:blipFill>
        <p:spPr>
          <a:xfrm>
            <a:off x="9404718" y="2422765"/>
            <a:ext cx="2623652" cy="445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872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</a:t>
            </a:r>
            <a:r>
              <a:rPr lang="en-US" b="1" u="sng" dirty="0">
                <a:solidFill>
                  <a:schemeClr val="accent2"/>
                </a:solidFill>
              </a:rPr>
              <a:t>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  <a:p>
            <a:r>
              <a:rPr lang="en-US" b="1" dirty="0"/>
              <a:t>/:</a:t>
            </a:r>
            <a:r>
              <a:rPr lang="en-US" dirty="0"/>
              <a:t> division</a:t>
            </a:r>
          </a:p>
          <a:p>
            <a:r>
              <a:rPr lang="en-US" b="1" dirty="0"/>
              <a:t>//:</a:t>
            </a:r>
            <a:r>
              <a:rPr lang="en-US" dirty="0"/>
              <a:t> integer division</a:t>
            </a:r>
          </a:p>
          <a:p>
            <a:r>
              <a:rPr lang="en-US" b="1" dirty="0"/>
              <a:t>%:</a:t>
            </a:r>
            <a:r>
              <a:rPr lang="en-US" dirty="0"/>
              <a:t> remaining of the integer division (a.k.a. modulus)</a:t>
            </a:r>
          </a:p>
          <a:p>
            <a:r>
              <a:rPr lang="en-US" b="1" dirty="0"/>
              <a:t>**:</a:t>
            </a:r>
            <a:r>
              <a:rPr lang="en-US" dirty="0"/>
              <a:t> exponentiation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E8A30-B34B-4807-B6B5-A81C431C1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17846" r="31474" b="46090"/>
          <a:stretch/>
        </p:blipFill>
        <p:spPr>
          <a:xfrm>
            <a:off x="6633309" y="1604758"/>
            <a:ext cx="2471613" cy="5173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9E7C24-0C26-44DA-A28A-1E9508548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54833" r="31474" b="15898"/>
          <a:stretch/>
        </p:blipFill>
        <p:spPr>
          <a:xfrm>
            <a:off x="9404718" y="2422765"/>
            <a:ext cx="2623652" cy="445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62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basic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</a:t>
            </a:r>
            <a:r>
              <a:rPr lang="en-US" b="1" u="sng" dirty="0">
                <a:solidFill>
                  <a:schemeClr val="accent2"/>
                </a:solidFill>
              </a:rPr>
              <a:t>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  <a:p>
            <a:r>
              <a:rPr lang="en-US" b="1" dirty="0"/>
              <a:t>/:</a:t>
            </a:r>
            <a:r>
              <a:rPr lang="en-US" dirty="0"/>
              <a:t> division</a:t>
            </a:r>
          </a:p>
          <a:p>
            <a:r>
              <a:rPr lang="en-US" b="1" dirty="0"/>
              <a:t>//:</a:t>
            </a:r>
            <a:r>
              <a:rPr lang="en-US" dirty="0"/>
              <a:t> integer division</a:t>
            </a:r>
          </a:p>
          <a:p>
            <a:r>
              <a:rPr lang="en-US" b="1" dirty="0"/>
              <a:t>%:</a:t>
            </a:r>
            <a:r>
              <a:rPr lang="en-US" dirty="0"/>
              <a:t> remaining of the integer division (a.k.a. modulus)</a:t>
            </a:r>
          </a:p>
          <a:p>
            <a:r>
              <a:rPr lang="en-US" b="1" dirty="0"/>
              <a:t>**:</a:t>
            </a:r>
            <a:r>
              <a:rPr lang="en-US" dirty="0"/>
              <a:t> exponentiation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A7C5B-9A70-4FA5-8CCF-D04BD2CCB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28" t="38564" r="20385" b="33949"/>
          <a:stretch/>
        </p:blipFill>
        <p:spPr>
          <a:xfrm>
            <a:off x="5934052" y="1844431"/>
            <a:ext cx="6187916" cy="2727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C04EE5-25AB-4E0E-9FCF-C63A94341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28" t="62153" r="29945" b="34776"/>
          <a:stretch/>
        </p:blipFill>
        <p:spPr>
          <a:xfrm>
            <a:off x="4699963" y="4741643"/>
            <a:ext cx="7422005" cy="717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FA986A-F5F0-4D82-868A-622DAA2C5E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093" t="62153" r="24034" b="34776"/>
          <a:stretch/>
        </p:blipFill>
        <p:spPr>
          <a:xfrm>
            <a:off x="6907922" y="5288813"/>
            <a:ext cx="4390697" cy="71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76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operators and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503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mix both operations and assignments.</a:t>
            </a:r>
          </a:p>
          <a:p>
            <a:r>
              <a:rPr lang="en-US" dirty="0"/>
              <a:t>For instance, the</a:t>
            </a:r>
            <a:r>
              <a:rPr lang="en-US" b="1" dirty="0"/>
              <a:t> operation +=</a:t>
            </a:r>
            <a:r>
              <a:rPr lang="en-US" dirty="0"/>
              <a:t> sums values and the right- and left-hand sides, and assigns the result to the variable on the left-hand side.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A4495-460B-4A63-A95B-71DCAD5804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00" t="36307" r="26410" b="28901"/>
          <a:stretch/>
        </p:blipFill>
        <p:spPr>
          <a:xfrm>
            <a:off x="6322645" y="1888147"/>
            <a:ext cx="5431388" cy="434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435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operators and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5031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 can mix both operations and assignments.</a:t>
            </a:r>
          </a:p>
          <a:p>
            <a:r>
              <a:rPr lang="en-US" dirty="0"/>
              <a:t>For instance, the</a:t>
            </a:r>
            <a:r>
              <a:rPr lang="en-US" b="1" dirty="0"/>
              <a:t> operation +=</a:t>
            </a:r>
            <a:r>
              <a:rPr lang="en-US" dirty="0"/>
              <a:t> sums values and the right- and left-hand sides, and assigns the result to the variable on the left-hand side.</a:t>
            </a:r>
          </a:p>
          <a:p>
            <a:endParaRPr lang="en-US" dirty="0"/>
          </a:p>
          <a:p>
            <a:r>
              <a:rPr lang="en-US" dirty="0"/>
              <a:t>Similarly, we have: </a:t>
            </a:r>
            <a:r>
              <a:rPr lang="en-US" b="1" dirty="0"/>
              <a:t>-=, *=, /=, //=, %=, **=.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CA4495-460B-4A63-A95B-71DCAD5804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000" t="36307" r="26410" b="28901"/>
          <a:stretch/>
        </p:blipFill>
        <p:spPr>
          <a:xfrm>
            <a:off x="6322645" y="1888147"/>
            <a:ext cx="5431388" cy="434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530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E986-8348-40FC-BDA4-EF8CEF27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precedence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3EA1A6-800C-4E1E-8974-AFE07790E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operations are computed </a:t>
            </a:r>
            <a:r>
              <a:rPr lang="en-US" b="1" dirty="0"/>
              <a:t>from left to right</a:t>
            </a:r>
            <a:r>
              <a:rPr lang="en-US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554BE0-EAF7-4C26-AF46-B27F4A19A0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90" t="26667" r="6875" b="55950"/>
          <a:stretch/>
        </p:blipFill>
        <p:spPr>
          <a:xfrm>
            <a:off x="6205194" y="2503147"/>
            <a:ext cx="5986806" cy="13255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D9E9AA-7E3F-4DD6-9C90-72F947408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90" t="49422" r="6875" b="36205"/>
          <a:stretch/>
        </p:blipFill>
        <p:spPr>
          <a:xfrm>
            <a:off x="6205194" y="3681248"/>
            <a:ext cx="5986806" cy="109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C0193-B3CF-4EEF-94B1-B8031E39F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admin stuff.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6F1F0-C214-4403-BCDB-A6007F5EA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No news so far about classes going back online.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dirty="0"/>
              <a:t>If that changes,</a:t>
            </a:r>
          </a:p>
          <a:p>
            <a:r>
              <a:rPr lang="en-US" dirty="0"/>
              <a:t>I will keep you posted.</a:t>
            </a:r>
          </a:p>
          <a:p>
            <a:r>
              <a:rPr lang="en-US" dirty="0"/>
              <a:t>I will provide Zoom details via email.</a:t>
            </a:r>
          </a:p>
          <a:p>
            <a:r>
              <a:rPr lang="en-US" dirty="0"/>
              <a:t>This class was designed to be taught online (and was taught online last year, so we are prepared!)</a:t>
            </a:r>
          </a:p>
        </p:txBody>
      </p:sp>
    </p:spTree>
    <p:extLst>
      <p:ext uri="{BB962C8B-B14F-4D97-AF65-F5344CB8AC3E}">
        <p14:creationId xmlns:p14="http://schemas.microsoft.com/office/powerpoint/2010/main" val="1947853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E986-8348-40FC-BDA4-EF8CEF27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precedence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3EA1A6-800C-4E1E-8974-AFE07790E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operations are computed </a:t>
            </a:r>
            <a:r>
              <a:rPr lang="en-US" b="1" dirty="0"/>
              <a:t>from left to right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However, </a:t>
            </a:r>
            <a:r>
              <a:rPr lang="en-US" b="1" dirty="0"/>
              <a:t>operation precedence </a:t>
            </a:r>
            <a:r>
              <a:rPr lang="en-US" dirty="0"/>
              <a:t>applies: exponentiations before multiplications/divisions, before additions/subtractions.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554BE0-EAF7-4C26-AF46-B27F4A19A0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90" t="26667" r="6875" b="55950"/>
          <a:stretch/>
        </p:blipFill>
        <p:spPr>
          <a:xfrm>
            <a:off x="6205194" y="2503147"/>
            <a:ext cx="5986806" cy="13255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D9E9AA-7E3F-4DD6-9C90-72F947408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590" t="49422" r="6875" b="36205"/>
          <a:stretch/>
        </p:blipFill>
        <p:spPr>
          <a:xfrm>
            <a:off x="6205194" y="3681248"/>
            <a:ext cx="5986806" cy="109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E986-8348-40FC-BDA4-EF8CEF27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precedence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D3EA1A6-800C-4E1E-8974-AFE07790E9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operations are computed </a:t>
            </a:r>
            <a:r>
              <a:rPr lang="en-US" b="1" dirty="0"/>
              <a:t>from left to right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However, </a:t>
            </a:r>
            <a:r>
              <a:rPr lang="en-US" b="1" dirty="0"/>
              <a:t>operation precedence </a:t>
            </a:r>
            <a:r>
              <a:rPr lang="en-US" dirty="0"/>
              <a:t>applies: exponentiations before multiplications/divisions, before additions/subtractions.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As in mathematics, </a:t>
            </a:r>
            <a:r>
              <a:rPr lang="en-US" b="1" dirty="0"/>
              <a:t>parentheses</a:t>
            </a:r>
            <a:r>
              <a:rPr lang="en-US" dirty="0"/>
              <a:t> can be used to “force” precedence.</a:t>
            </a:r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DA22F1B5-C3E6-49E4-B983-0B54D3014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44" t="25173" r="32013" b="33318"/>
          <a:stretch/>
        </p:blipFill>
        <p:spPr>
          <a:xfrm>
            <a:off x="7526215" y="133011"/>
            <a:ext cx="3985846" cy="659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1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397A3-5716-404D-9D96-82A9A8EA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compute the roots of a quadratic equation, with strictly positive determinant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875F3-0903-4A50-9862-C8FD45AABD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34462" y="1825625"/>
                <a:ext cx="578533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quadratic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such that the determinant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The two roots of this equation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875F3-0903-4A50-9862-C8FD45AAB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34462" y="1825625"/>
                <a:ext cx="5785338" cy="4351338"/>
              </a:xfrm>
              <a:blipFill>
                <a:blip r:embed="rId2"/>
                <a:stretch>
                  <a:fillRect l="-1895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220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397A3-5716-404D-9D96-82A9A8EA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compute the roots of a quadratic equation, with strictly positive determinant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875F3-0903-4A50-9862-C8FD45AABD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34462" y="1825625"/>
                <a:ext cx="5785338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the quadratic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such that the determinant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two roots of this equation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875F3-0903-4A50-9862-C8FD45AAB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34462" y="1825625"/>
                <a:ext cx="5785338" cy="4351338"/>
              </a:xfrm>
              <a:blipFill>
                <a:blip r:embed="rId2"/>
                <a:stretch>
                  <a:fillRect l="-1895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F06A117-C78C-4FE1-B48D-0DC6FC4A86D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4856529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Task: </a:t>
                </a:r>
                <a:r>
                  <a:rPr lang="en-US" dirty="0"/>
                  <a:t>Consider a quadratic equation with the following values: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Write a Python program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that </a:t>
                </a:r>
                <a:r>
                  <a:rPr lang="en-US" b="1" dirty="0"/>
                  <a:t>computes</a:t>
                </a:r>
                <a:r>
                  <a:rPr lang="en-US" dirty="0"/>
                  <a:t> 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and </a:t>
                </a:r>
                <a:r>
                  <a:rPr lang="en-US" b="1" dirty="0"/>
                  <a:t>prints</a:t>
                </a:r>
                <a:r>
                  <a:rPr lang="en-US" dirty="0"/>
                  <a:t> it on screen (to check it is strictly positive)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And, later on, </a:t>
                </a:r>
                <a:r>
                  <a:rPr lang="en-US" b="1" dirty="0"/>
                  <a:t>computes</a:t>
                </a:r>
                <a:r>
                  <a:rPr lang="en-US" dirty="0"/>
                  <a:t> the values of the roots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b="1" dirty="0"/>
                  <a:t>prints</a:t>
                </a:r>
                <a:r>
                  <a:rPr lang="en-US" dirty="0"/>
                  <a:t> them on screen.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F06A117-C78C-4FE1-B48D-0DC6FC4A86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4856529"/>
              </a:xfrm>
              <a:blipFill>
                <a:blip r:embed="rId3"/>
                <a:stretch>
                  <a:fillRect l="-2471" t="-2008" b="-2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459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F0B03-04BD-489B-B89C-4DE0B1645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compute the roots of a quadratic equation, with strictly positive determinant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74B6DF-0A17-44B7-AC53-A2FCBF40D3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5354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For this activity, you may use the notebook</a:t>
                </a:r>
              </a:p>
              <a:p>
                <a:pPr marL="0" indent="0" algn="ctr">
                  <a:buNone/>
                </a:pPr>
                <a:r>
                  <a:rPr lang="en-US" b="1" dirty="0"/>
                  <a:t>Activity 1 - computing the roots of a quadratic </a:t>
                </a:r>
                <a:r>
                  <a:rPr lang="en-US" b="1" dirty="0" err="1"/>
                  <a:t>equation.ipynb</a:t>
                </a:r>
                <a:endParaRPr lang="en-US" b="1" dirty="0"/>
              </a:p>
              <a:p>
                <a:r>
                  <a:rPr lang="en-US" dirty="0"/>
                  <a:t>Remember to start a notebook environment using the command below, in a console, with location appropriately selected</a:t>
                </a:r>
              </a:p>
              <a:p>
                <a:pPr marL="0" indent="0" algn="ctr">
                  <a:buNone/>
                </a:pPr>
                <a:r>
                  <a:rPr lang="en-US" b="1" dirty="0" err="1"/>
                  <a:t>py</a:t>
                </a:r>
                <a:r>
                  <a:rPr lang="en-US" b="1" dirty="0"/>
                  <a:t> –m notebook</a:t>
                </a:r>
              </a:p>
              <a:p>
                <a:pPr marL="0" indent="0" algn="ctr">
                  <a:buNone/>
                </a:pPr>
                <a:endParaRPr lang="en-US" b="1" dirty="0"/>
              </a:p>
              <a:p>
                <a:r>
                  <a:rPr lang="en-US" dirty="0"/>
                  <a:t>Also, remember, the </a:t>
                </a:r>
                <a:r>
                  <a:rPr lang="en-US" b="1" dirty="0"/>
                  <a:t>square</a:t>
                </a:r>
                <a:r>
                  <a:rPr lang="en-US" dirty="0"/>
                  <a:t> </a:t>
                </a:r>
                <a:r>
                  <a:rPr lang="en-US" b="1" dirty="0"/>
                  <a:t>root</a:t>
                </a:r>
                <a:r>
                  <a:rPr lang="en-US" dirty="0"/>
                  <a:t> </a:t>
                </a:r>
                <a:r>
                  <a:rPr lang="en-US" b="1" dirty="0"/>
                  <a:t>of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is equivalent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being exponentiated to the power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∗∗(0.5)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174B6DF-0A17-44B7-AC53-A2FCBF40D3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53547"/>
              </a:xfrm>
              <a:blipFill>
                <a:blip r:embed="rId2"/>
                <a:stretch>
                  <a:fillRect l="-1043" t="-1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809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397A3-5716-404D-9D96-82A9A8EA1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compute the roots of a quadratic equation, with strictly positive determinant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875F3-0903-4A50-9862-C8FD45AABD2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34462" y="1825625"/>
                <a:ext cx="5785338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the quadratic equation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US" dirty="0"/>
                  <a:t>, such that the determinant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𝑎𝑐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two roots of this equation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are given by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ra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3875F3-0903-4A50-9862-C8FD45AABD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34462" y="1825625"/>
                <a:ext cx="5785338" cy="4351338"/>
              </a:xfrm>
              <a:blipFill>
                <a:blip r:embed="rId2"/>
                <a:stretch>
                  <a:fillRect l="-1895" t="-30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F06A117-C78C-4FE1-B48D-0DC6FC4A86D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485652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Task: </a:t>
                </a:r>
                <a:r>
                  <a:rPr lang="en-US" dirty="0"/>
                  <a:t>Consider a quadratic equation with the following values: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= 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Write a Python program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that </a:t>
                </a:r>
                <a:r>
                  <a:rPr lang="en-US" b="1" dirty="0"/>
                  <a:t>computes</a:t>
                </a:r>
                <a:r>
                  <a:rPr lang="en-US" dirty="0"/>
                  <a:t> the value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dirty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US" dirty="0"/>
                  <a:t> and </a:t>
                </a:r>
                <a:r>
                  <a:rPr lang="en-US" b="1" dirty="0"/>
                  <a:t>prints</a:t>
                </a:r>
                <a:r>
                  <a:rPr lang="en-US" dirty="0"/>
                  <a:t> it on screen (to check it is indeed strictly positive)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And, later on, </a:t>
                </a:r>
                <a:r>
                  <a:rPr lang="en-US" b="1" dirty="0"/>
                  <a:t>computes</a:t>
                </a:r>
                <a:r>
                  <a:rPr lang="en-US" dirty="0"/>
                  <a:t> the values of the roots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:r>
                  <a:rPr lang="en-US" b="1" dirty="0"/>
                  <a:t>prints</a:t>
                </a:r>
                <a:r>
                  <a:rPr lang="en-US" dirty="0"/>
                  <a:t> them on screen.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F06A117-C78C-4FE1-B48D-0DC6FC4A86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4856529"/>
              </a:xfrm>
              <a:blipFill>
                <a:blip r:embed="rId3"/>
                <a:stretch>
                  <a:fillRect l="-2471" t="-27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CE3368-FE41-4F38-89DC-F46C4F358784}"/>
                  </a:ext>
                </a:extLst>
              </p:cNvPr>
              <p:cNvSpPr txBox="1"/>
              <p:nvPr/>
            </p:nvSpPr>
            <p:spPr>
              <a:xfrm>
                <a:off x="1133231" y="6291385"/>
                <a:ext cx="10515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2"/>
                    </a:solidFill>
                    <a:sym typeface="Wingdings" panose="05000000000000000000" pitchFamily="2" charset="2"/>
                  </a:rPr>
                  <a:t> Expected answers: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𝚫</m:t>
                    </m:r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𝟏𝟗𝟔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2800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800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sz="2800" b="1" dirty="0">
                    <a:solidFill>
                      <a:schemeClr val="accent2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2CE3368-FE41-4F38-89DC-F46C4F358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231" y="6291385"/>
                <a:ext cx="10515600" cy="523220"/>
              </a:xfrm>
              <a:prstGeom prst="rect">
                <a:avLst/>
              </a:prstGeom>
              <a:blipFill>
                <a:blip r:embed="rId4"/>
                <a:stretch>
                  <a:fillRect t="-1395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370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A2DD4-EB34-43FC-8190-2C7044BB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compute the roots of a quadratic equation, with strictly positive determinant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03E097-DA1E-4EF3-9013-C206D3EF4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33231" r="22949" b="33538"/>
          <a:stretch/>
        </p:blipFill>
        <p:spPr>
          <a:xfrm>
            <a:off x="359506" y="1753746"/>
            <a:ext cx="6799385" cy="505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519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A2DD4-EB34-43FC-8190-2C7044BBF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compute the roots of a quadratic equation, with strictly positive determinant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03E097-DA1E-4EF3-9013-C206D3EF41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33231" r="22949" b="33538"/>
          <a:stretch/>
        </p:blipFill>
        <p:spPr>
          <a:xfrm>
            <a:off x="359506" y="1753746"/>
            <a:ext cx="6799385" cy="5052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670E38-273B-4E12-BFB3-2283F25E511E}"/>
              </a:ext>
            </a:extLst>
          </p:cNvPr>
          <p:cNvSpPr txBox="1"/>
          <p:nvPr/>
        </p:nvSpPr>
        <p:spPr>
          <a:xfrm rot="20810779">
            <a:off x="5395937" y="4807668"/>
            <a:ext cx="6531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The solved notebook is in the Activity Solutions subfolder!</a:t>
            </a:r>
          </a:p>
        </p:txBody>
      </p:sp>
    </p:spTree>
    <p:extLst>
      <p:ext uri="{BB962C8B-B14F-4D97-AF65-F5344CB8AC3E}">
        <p14:creationId xmlns:p14="http://schemas.microsoft.com/office/powerpoint/2010/main" val="13689253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05DB-AA84-4B0F-9D06-E5DC99AD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1C7A-FA44-44D7-AD6F-778750B25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/>
          <a:lstStyle/>
          <a:p>
            <a:r>
              <a:rPr lang="en-US" dirty="0"/>
              <a:t>Single line comments </a:t>
            </a:r>
            <a:r>
              <a:rPr lang="en-US" b="1" dirty="0"/>
              <a:t>help the reader understand</a:t>
            </a:r>
            <a:r>
              <a:rPr lang="en-US" dirty="0"/>
              <a:t> what is happening in your code.</a:t>
            </a:r>
          </a:p>
          <a:p>
            <a:r>
              <a:rPr lang="en-US" dirty="0"/>
              <a:t>On heavy programming projects, with several programmers, these are </a:t>
            </a:r>
            <a:r>
              <a:rPr lang="en-US" b="1" dirty="0"/>
              <a:t>simply</a:t>
            </a:r>
            <a:r>
              <a:rPr lang="en-US" dirty="0"/>
              <a:t> </a:t>
            </a:r>
            <a:r>
              <a:rPr lang="en-US" b="1" dirty="0"/>
              <a:t>essential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00311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05DB-AA84-4B0F-9D06-E5DC99AD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1C7A-FA44-44D7-AD6F-778750B25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/>
          <a:lstStyle/>
          <a:p>
            <a:r>
              <a:rPr lang="en-US" dirty="0"/>
              <a:t>Single line comments </a:t>
            </a:r>
            <a:r>
              <a:rPr lang="en-US" b="1" dirty="0"/>
              <a:t>help the reader understand</a:t>
            </a:r>
            <a:r>
              <a:rPr lang="en-US" dirty="0"/>
              <a:t> what is happening in your code.</a:t>
            </a:r>
          </a:p>
          <a:p>
            <a:r>
              <a:rPr lang="en-US" dirty="0"/>
              <a:t>On heavy programming projects, with several programmers, these are </a:t>
            </a:r>
            <a:r>
              <a:rPr lang="en-US" b="1" dirty="0"/>
              <a:t>simply</a:t>
            </a:r>
            <a:r>
              <a:rPr lang="en-US" dirty="0"/>
              <a:t> </a:t>
            </a:r>
            <a:r>
              <a:rPr lang="en-US" b="1" dirty="0"/>
              <a:t>essential</a:t>
            </a:r>
            <a:r>
              <a:rPr lang="en-US" dirty="0"/>
              <a:t>. </a:t>
            </a:r>
          </a:p>
          <a:p>
            <a:r>
              <a:rPr lang="en-US" dirty="0"/>
              <a:t>Single line comments are also great if you want to use </a:t>
            </a:r>
            <a:r>
              <a:rPr lang="en-US" b="1" dirty="0"/>
              <a:t>separators</a:t>
            </a:r>
            <a:r>
              <a:rPr lang="en-US" dirty="0"/>
              <a:t> in your code. Personally, I use</a:t>
            </a:r>
          </a:p>
          <a:p>
            <a:pPr marL="0" indent="0" algn="ctr">
              <a:buNone/>
            </a:pPr>
            <a:r>
              <a:rPr lang="en-US" b="1" dirty="0"/>
              <a:t># 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109340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EEC98-7AE7-413F-931C-6F3AB1ECC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our second task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A553E-3D3B-481B-BFE6-751D8E5EB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9615" b="14803"/>
          <a:stretch/>
        </p:blipFill>
        <p:spPr>
          <a:xfrm>
            <a:off x="1617784" y="1395137"/>
            <a:ext cx="7940432" cy="523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7201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05DB-AA84-4B0F-9D06-E5DC99AD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line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1C7A-FA44-44D7-AD6F-778750B25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/>
          <a:lstStyle/>
          <a:p>
            <a:r>
              <a:rPr lang="en-US" dirty="0"/>
              <a:t>Single line comments </a:t>
            </a:r>
            <a:r>
              <a:rPr lang="en-US" b="1" dirty="0"/>
              <a:t>help the reader understand</a:t>
            </a:r>
            <a:r>
              <a:rPr lang="en-US" dirty="0"/>
              <a:t> what is happening in your code.</a:t>
            </a:r>
          </a:p>
          <a:p>
            <a:r>
              <a:rPr lang="en-US" dirty="0"/>
              <a:t>On heavy programming projects, with several programmers, these are </a:t>
            </a:r>
            <a:r>
              <a:rPr lang="en-US" b="1" dirty="0"/>
              <a:t>simply</a:t>
            </a:r>
            <a:r>
              <a:rPr lang="en-US" dirty="0"/>
              <a:t> </a:t>
            </a:r>
            <a:r>
              <a:rPr lang="en-US" b="1" dirty="0"/>
              <a:t>essential</a:t>
            </a:r>
            <a:r>
              <a:rPr lang="en-US" dirty="0"/>
              <a:t>. </a:t>
            </a:r>
          </a:p>
          <a:p>
            <a:r>
              <a:rPr lang="en-US" dirty="0"/>
              <a:t>Single line comments are also great if you want to use </a:t>
            </a:r>
            <a:r>
              <a:rPr lang="en-US" b="1" dirty="0"/>
              <a:t>separators</a:t>
            </a:r>
            <a:r>
              <a:rPr lang="en-US" dirty="0"/>
              <a:t> in your code. Personally, I use</a:t>
            </a:r>
          </a:p>
          <a:p>
            <a:pPr marL="0" indent="0" algn="ctr">
              <a:buNone/>
            </a:pPr>
            <a:r>
              <a:rPr lang="en-US" b="1" dirty="0"/>
              <a:t># ----------------------------------------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C9EB7A-2FB7-4234-9830-2756E576E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21" t="15385" r="25961" b="16513"/>
          <a:stretch/>
        </p:blipFill>
        <p:spPr>
          <a:xfrm>
            <a:off x="7221415" y="152986"/>
            <a:ext cx="4321908" cy="67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639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05DB-AA84-4B0F-9D06-E5DC99AD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1C7A-FA44-44D7-AD6F-778750B25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95606"/>
          </a:xfrm>
        </p:spPr>
        <p:txBody>
          <a:bodyPr>
            <a:normAutofit/>
          </a:bodyPr>
          <a:lstStyle/>
          <a:p>
            <a:r>
              <a:rPr lang="en-US" b="1" dirty="0"/>
              <a:t>Block</a:t>
            </a:r>
            <a:r>
              <a:rPr lang="en-US" dirty="0"/>
              <a:t> </a:t>
            </a:r>
            <a:r>
              <a:rPr lang="en-US" b="1" dirty="0"/>
              <a:t>comments</a:t>
            </a:r>
            <a:r>
              <a:rPr lang="en-US" dirty="0"/>
              <a:t> are comments starting and ending with </a:t>
            </a:r>
            <a:r>
              <a:rPr lang="en-US" b="1" dirty="0"/>
              <a:t>triple quotation marks (“””)</a:t>
            </a:r>
            <a:r>
              <a:rPr lang="en-US" dirty="0"/>
              <a:t>.</a:t>
            </a:r>
          </a:p>
          <a:p>
            <a:r>
              <a:rPr lang="en-US" dirty="0"/>
              <a:t>These are great for </a:t>
            </a:r>
            <a:r>
              <a:rPr lang="en-US" b="1" dirty="0"/>
              <a:t>headers</a:t>
            </a:r>
            <a:r>
              <a:rPr lang="en-US" dirty="0"/>
              <a:t> in your files: specifying the author name, a brief description of what the script does,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818F87-E135-41AE-9D86-BDA091DD52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l="60321" t="15385" r="25961" b="16513"/>
          <a:stretch/>
        </p:blipFill>
        <p:spPr>
          <a:xfrm>
            <a:off x="7221415" y="152986"/>
            <a:ext cx="4321908" cy="67050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A35A314-6610-4491-903F-E57757AED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21" t="15385" r="25961" b="59072"/>
          <a:stretch/>
        </p:blipFill>
        <p:spPr>
          <a:xfrm>
            <a:off x="6068506" y="1708408"/>
            <a:ext cx="6022992" cy="3504614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73628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05DB-AA84-4B0F-9D06-E5DC99AD4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71C7A-FA44-44D7-AD6F-778750B25D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95606"/>
          </a:xfrm>
        </p:spPr>
        <p:txBody>
          <a:bodyPr>
            <a:normAutofit/>
          </a:bodyPr>
          <a:lstStyle/>
          <a:p>
            <a:r>
              <a:rPr lang="en-US" b="1" dirty="0"/>
              <a:t>Block</a:t>
            </a:r>
            <a:r>
              <a:rPr lang="en-US" dirty="0"/>
              <a:t> </a:t>
            </a:r>
            <a:r>
              <a:rPr lang="en-US" b="1" dirty="0"/>
              <a:t>comments</a:t>
            </a:r>
            <a:r>
              <a:rPr lang="en-US" dirty="0"/>
              <a:t> are comments starting and ending with </a:t>
            </a:r>
            <a:r>
              <a:rPr lang="en-US" b="1" dirty="0"/>
              <a:t>triple quotation marks (“””)</a:t>
            </a:r>
            <a:r>
              <a:rPr lang="en-US" dirty="0"/>
              <a:t>.</a:t>
            </a:r>
          </a:p>
          <a:p>
            <a:r>
              <a:rPr lang="en-US" dirty="0"/>
              <a:t>These are great for </a:t>
            </a:r>
            <a:r>
              <a:rPr lang="en-US" b="1" dirty="0"/>
              <a:t>headers</a:t>
            </a:r>
            <a:r>
              <a:rPr lang="en-US" dirty="0"/>
              <a:t> in your files: specifying the author name, a brief description of what the script does, etc.</a:t>
            </a:r>
          </a:p>
          <a:p>
            <a:endParaRPr lang="en-US" dirty="0"/>
          </a:p>
          <a:p>
            <a:r>
              <a:rPr lang="en-US" dirty="0"/>
              <a:t>All comments are </a:t>
            </a:r>
            <a:r>
              <a:rPr lang="en-US" b="1" dirty="0"/>
              <a:t>ignored</a:t>
            </a:r>
            <a:r>
              <a:rPr lang="en-US" dirty="0"/>
              <a:t> when executing the code, they only serve for description.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35A314-6610-4491-903F-E57757AED8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21" t="15385" r="25961" b="16513"/>
          <a:stretch/>
        </p:blipFill>
        <p:spPr>
          <a:xfrm>
            <a:off x="7221415" y="152986"/>
            <a:ext cx="4321908" cy="6705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691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01821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#3: comment your code.</a:t>
            </a:r>
          </a:p>
          <a:p>
            <a:pPr marL="0" indent="0">
              <a:buNone/>
            </a:pPr>
            <a:r>
              <a:rPr lang="en-US" sz="2400" dirty="0"/>
              <a:t>It is always a good idea to </a:t>
            </a:r>
            <a:r>
              <a:rPr lang="en-US" sz="2400" b="1" dirty="0">
                <a:solidFill>
                  <a:srgbClr val="00B050"/>
                </a:solidFill>
              </a:rPr>
              <a:t>comment</a:t>
            </a:r>
            <a:r>
              <a:rPr lang="en-US" sz="2400" dirty="0"/>
              <a:t> your code, to let the reader know what your script does. </a:t>
            </a:r>
          </a:p>
          <a:p>
            <a:pPr marL="0" indent="0">
              <a:buNone/>
            </a:pPr>
            <a:r>
              <a:rPr lang="en-US" sz="2400" dirty="0"/>
              <a:t>Either use </a:t>
            </a:r>
            <a:r>
              <a:rPr lang="en-US" sz="2400" b="1" dirty="0"/>
              <a:t>#</a:t>
            </a:r>
            <a:r>
              <a:rPr lang="en-US" sz="2400" dirty="0"/>
              <a:t> for </a:t>
            </a:r>
            <a:r>
              <a:rPr lang="en-US" sz="2400" b="1" dirty="0"/>
              <a:t>single line comments </a:t>
            </a:r>
            <a:r>
              <a:rPr lang="en-US" sz="2400" dirty="0"/>
              <a:t>or triple quotations (</a:t>
            </a:r>
            <a:r>
              <a:rPr lang="en-US" sz="2400" b="1" dirty="0"/>
              <a:t>“””</a:t>
            </a:r>
            <a:r>
              <a:rPr lang="en-US" sz="2400" dirty="0"/>
              <a:t>) for </a:t>
            </a:r>
            <a:r>
              <a:rPr lang="en-US" sz="2400" b="1" dirty="0"/>
              <a:t>block comments</a:t>
            </a:r>
            <a:r>
              <a:rPr lang="en-US" sz="2400" dirty="0"/>
              <a:t>.</a:t>
            </a:r>
            <a:br>
              <a:rPr lang="en-US" sz="2400" dirty="0"/>
            </a:br>
            <a:r>
              <a:rPr lang="en-US" sz="2400" dirty="0"/>
              <a:t>You can even use </a:t>
            </a:r>
            <a:r>
              <a:rPr lang="en-US" sz="2400" b="1" dirty="0"/>
              <a:t>separators</a:t>
            </a:r>
            <a:r>
              <a:rPr lang="en-US" sz="2400" dirty="0"/>
              <a:t> (</a:t>
            </a:r>
            <a:r>
              <a:rPr lang="en-US" sz="2400" b="1" dirty="0"/>
              <a:t># ------</a:t>
            </a:r>
            <a:r>
              <a:rPr lang="en-US" sz="2400" dirty="0"/>
              <a:t>), for readability, if needed.</a:t>
            </a:r>
          </a:p>
          <a:p>
            <a:pPr marL="0" indent="0">
              <a:buNone/>
            </a:pPr>
            <a:r>
              <a:rPr lang="en-US" sz="2400" dirty="0"/>
              <a:t>Again, your future self, and colleagues, will thank you, when they work on your code later on.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2736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b="1" dirty="0"/>
              <a:t>print()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You can print multiple variables at once, in a single print(), by separating the variables with commas.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BEF629-4152-4C0C-A54D-B917EEDE7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12" t="29949" r="26090" b="60586"/>
          <a:stretch/>
        </p:blipFill>
        <p:spPr>
          <a:xfrm>
            <a:off x="6228861" y="1825625"/>
            <a:ext cx="5907116" cy="160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775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b="1" dirty="0"/>
              <a:t>print()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09637"/>
          </a:xfrm>
        </p:spPr>
        <p:txBody>
          <a:bodyPr/>
          <a:lstStyle/>
          <a:p>
            <a:r>
              <a:rPr lang="en-US" dirty="0"/>
              <a:t>You can print multiple variables at once, in a single print(), by separating the variables with commas.</a:t>
            </a:r>
          </a:p>
          <a:p>
            <a:endParaRPr lang="en-US" dirty="0"/>
          </a:p>
          <a:p>
            <a:r>
              <a:rPr lang="en-US" dirty="0"/>
              <a:t>You can even mix several types of variables.</a:t>
            </a:r>
          </a:p>
          <a:p>
            <a:r>
              <a:rPr lang="en-US" dirty="0"/>
              <a:t>It is actually a good idea, to let the user know what you are printing!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159016-A911-4265-9949-E6F21F5D3A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12" t="29949" r="26090" b="46871"/>
          <a:stretch/>
        </p:blipFill>
        <p:spPr>
          <a:xfrm>
            <a:off x="6228861" y="1825625"/>
            <a:ext cx="5907116" cy="392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465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b="1" dirty="0"/>
              <a:t>print()</a:t>
            </a:r>
            <a:r>
              <a:rPr lang="en-US" dirty="0"/>
              <a:t>, and the </a:t>
            </a:r>
            <a:r>
              <a:rPr lang="en-US" b="1" dirty="0"/>
              <a:t>format()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format()</a:t>
            </a:r>
            <a:r>
              <a:rPr lang="en-US" dirty="0"/>
              <a:t> function can be used to </a:t>
            </a:r>
            <a:r>
              <a:rPr lang="en-US" b="1" dirty="0"/>
              <a:t>insert</a:t>
            </a:r>
            <a:r>
              <a:rPr lang="en-US" dirty="0"/>
              <a:t> the value of a variable in another string variable.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BDDB71-8C52-4E40-8FC4-2FA8AD818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47795" r="21731" b="41128"/>
          <a:stretch/>
        </p:blipFill>
        <p:spPr>
          <a:xfrm>
            <a:off x="1789724" y="4900247"/>
            <a:ext cx="8002953" cy="182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651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b="1" dirty="0"/>
              <a:t>print()</a:t>
            </a:r>
            <a:r>
              <a:rPr lang="en-US" dirty="0"/>
              <a:t>, and the </a:t>
            </a:r>
            <a:r>
              <a:rPr lang="en-US" b="1" dirty="0"/>
              <a:t>format()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format()</a:t>
            </a:r>
            <a:r>
              <a:rPr lang="en-US" dirty="0"/>
              <a:t> function can be used to </a:t>
            </a:r>
            <a:r>
              <a:rPr lang="en-US" b="1" dirty="0"/>
              <a:t>insert</a:t>
            </a:r>
            <a:r>
              <a:rPr lang="en-US" dirty="0"/>
              <a:t> the value of a variable in another string variable.</a:t>
            </a:r>
          </a:p>
          <a:p>
            <a:r>
              <a:rPr lang="en-US" dirty="0"/>
              <a:t>It requires </a:t>
            </a:r>
            <a:r>
              <a:rPr lang="en-US" b="1" dirty="0"/>
              <a:t>some</a:t>
            </a:r>
            <a:r>
              <a:rPr lang="en-US" dirty="0"/>
              <a:t> </a:t>
            </a:r>
            <a:r>
              <a:rPr lang="en-US" b="1" dirty="0"/>
              <a:t>placeholders</a:t>
            </a:r>
            <a:r>
              <a:rPr lang="en-US" dirty="0"/>
              <a:t> </a:t>
            </a:r>
            <a:r>
              <a:rPr lang="en-US" b="1" dirty="0"/>
              <a:t>{}</a:t>
            </a:r>
            <a:r>
              <a:rPr lang="en-US" dirty="0"/>
              <a:t> in the string, and </a:t>
            </a:r>
            <a:r>
              <a:rPr lang="en-US" b="1" dirty="0"/>
              <a:t>some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passed to the </a:t>
            </a:r>
            <a:r>
              <a:rPr lang="en-US" b="1" dirty="0"/>
              <a:t>format()</a:t>
            </a:r>
            <a:r>
              <a:rPr lang="en-US" dirty="0"/>
              <a:t> method. Placeholders are simply replaced with the values of the variables passed to the format() method.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BDDB71-8C52-4E40-8FC4-2FA8AD818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47795" r="21731" b="41128"/>
          <a:stretch/>
        </p:blipFill>
        <p:spPr>
          <a:xfrm>
            <a:off x="1789724" y="4900247"/>
            <a:ext cx="8002953" cy="182345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3F8CC33-102A-424A-9B6D-0A43A786D970}"/>
              </a:ext>
            </a:extLst>
          </p:cNvPr>
          <p:cNvSpPr/>
          <p:nvPr/>
        </p:nvSpPr>
        <p:spPr>
          <a:xfrm>
            <a:off x="6494585" y="5173187"/>
            <a:ext cx="2336800" cy="664905"/>
          </a:xfrm>
          <a:custGeom>
            <a:avLst/>
            <a:gdLst>
              <a:gd name="connsiteX0" fmla="*/ 2336800 w 2336800"/>
              <a:gd name="connsiteY0" fmla="*/ 664905 h 664905"/>
              <a:gd name="connsiteX1" fmla="*/ 633046 w 2336800"/>
              <a:gd name="connsiteY1" fmla="*/ 598 h 664905"/>
              <a:gd name="connsiteX2" fmla="*/ 0 w 2336800"/>
              <a:gd name="connsiteY2" fmla="*/ 571121 h 66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664905">
                <a:moveTo>
                  <a:pt x="2336800" y="664905"/>
                </a:moveTo>
                <a:cubicBezTo>
                  <a:pt x="1679656" y="340567"/>
                  <a:pt x="1022513" y="16229"/>
                  <a:pt x="633046" y="598"/>
                </a:cubicBezTo>
                <a:cubicBezTo>
                  <a:pt x="243579" y="-15033"/>
                  <a:pt x="121789" y="278044"/>
                  <a:pt x="0" y="571121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B6701D-CBF1-4BDC-88CC-074F28CE457E}"/>
              </a:ext>
            </a:extLst>
          </p:cNvPr>
          <p:cNvSpPr/>
          <p:nvPr/>
        </p:nvSpPr>
        <p:spPr>
          <a:xfrm>
            <a:off x="6865816" y="5173187"/>
            <a:ext cx="2239107" cy="664905"/>
          </a:xfrm>
          <a:custGeom>
            <a:avLst/>
            <a:gdLst>
              <a:gd name="connsiteX0" fmla="*/ 2336800 w 2336800"/>
              <a:gd name="connsiteY0" fmla="*/ 664905 h 664905"/>
              <a:gd name="connsiteX1" fmla="*/ 633046 w 2336800"/>
              <a:gd name="connsiteY1" fmla="*/ 598 h 664905"/>
              <a:gd name="connsiteX2" fmla="*/ 0 w 2336800"/>
              <a:gd name="connsiteY2" fmla="*/ 571121 h 66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664905">
                <a:moveTo>
                  <a:pt x="2336800" y="664905"/>
                </a:moveTo>
                <a:cubicBezTo>
                  <a:pt x="1679656" y="340567"/>
                  <a:pt x="1022513" y="16229"/>
                  <a:pt x="633046" y="598"/>
                </a:cubicBezTo>
                <a:cubicBezTo>
                  <a:pt x="243579" y="-15033"/>
                  <a:pt x="121789" y="278044"/>
                  <a:pt x="0" y="571121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B97E382-D78E-43F7-980A-10D94C2F7A62}"/>
              </a:ext>
            </a:extLst>
          </p:cNvPr>
          <p:cNvSpPr/>
          <p:nvPr/>
        </p:nvSpPr>
        <p:spPr>
          <a:xfrm>
            <a:off x="7688386" y="5177097"/>
            <a:ext cx="1713522" cy="664905"/>
          </a:xfrm>
          <a:custGeom>
            <a:avLst/>
            <a:gdLst>
              <a:gd name="connsiteX0" fmla="*/ 2336800 w 2336800"/>
              <a:gd name="connsiteY0" fmla="*/ 664905 h 664905"/>
              <a:gd name="connsiteX1" fmla="*/ 633046 w 2336800"/>
              <a:gd name="connsiteY1" fmla="*/ 598 h 664905"/>
              <a:gd name="connsiteX2" fmla="*/ 0 w 2336800"/>
              <a:gd name="connsiteY2" fmla="*/ 571121 h 66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664905">
                <a:moveTo>
                  <a:pt x="2336800" y="664905"/>
                </a:moveTo>
                <a:cubicBezTo>
                  <a:pt x="1679656" y="340567"/>
                  <a:pt x="1022513" y="16229"/>
                  <a:pt x="633046" y="598"/>
                </a:cubicBezTo>
                <a:cubicBezTo>
                  <a:pt x="243579" y="-15033"/>
                  <a:pt x="121789" y="278044"/>
                  <a:pt x="0" y="571121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07358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b="1" dirty="0"/>
              <a:t>print()</a:t>
            </a:r>
            <a:r>
              <a:rPr lang="en-US" dirty="0"/>
              <a:t>, and the </a:t>
            </a:r>
            <a:r>
              <a:rPr lang="en-US" b="1" dirty="0"/>
              <a:t>format() </a:t>
            </a:r>
            <a:r>
              <a:rPr lang="en-US" dirty="0"/>
              <a:t>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format()</a:t>
            </a:r>
            <a:r>
              <a:rPr lang="en-US" dirty="0"/>
              <a:t> function can be used to </a:t>
            </a:r>
            <a:r>
              <a:rPr lang="en-US" b="1" dirty="0"/>
              <a:t>insert</a:t>
            </a:r>
            <a:r>
              <a:rPr lang="en-US" dirty="0"/>
              <a:t> the value of a variable in another string variable.</a:t>
            </a:r>
          </a:p>
          <a:p>
            <a:r>
              <a:rPr lang="en-US" dirty="0"/>
              <a:t>It requires </a:t>
            </a:r>
            <a:r>
              <a:rPr lang="en-US" b="1" dirty="0"/>
              <a:t>some</a:t>
            </a:r>
            <a:r>
              <a:rPr lang="en-US" dirty="0"/>
              <a:t> </a:t>
            </a:r>
            <a:r>
              <a:rPr lang="en-US" b="1" dirty="0"/>
              <a:t>placeholders</a:t>
            </a:r>
            <a:r>
              <a:rPr lang="en-US" dirty="0"/>
              <a:t> </a:t>
            </a:r>
            <a:r>
              <a:rPr lang="en-US" b="1" dirty="0"/>
              <a:t>{}</a:t>
            </a:r>
            <a:r>
              <a:rPr lang="en-US" dirty="0"/>
              <a:t> in the string, and </a:t>
            </a:r>
            <a:r>
              <a:rPr lang="en-US" b="1" dirty="0"/>
              <a:t>some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passed to the </a:t>
            </a:r>
            <a:r>
              <a:rPr lang="en-US" b="1" dirty="0"/>
              <a:t>format()</a:t>
            </a:r>
            <a:r>
              <a:rPr lang="en-US" dirty="0"/>
              <a:t> method. Placeholders are simply replaced with the values of the variables passed to the format() method.</a:t>
            </a:r>
          </a:p>
          <a:p>
            <a:r>
              <a:rPr lang="en-US" dirty="0"/>
              <a:t>Note: </a:t>
            </a:r>
            <a:r>
              <a:rPr lang="en-US" b="1" dirty="0"/>
              <a:t>format()</a:t>
            </a:r>
            <a:r>
              <a:rPr lang="en-US" dirty="0"/>
              <a:t> is a </a:t>
            </a:r>
            <a:r>
              <a:rPr lang="en-US" b="1" dirty="0"/>
              <a:t>special kind of function </a:t>
            </a:r>
            <a:r>
              <a:rPr lang="en-US" dirty="0"/>
              <a:t>called a </a:t>
            </a:r>
            <a:r>
              <a:rPr lang="en-US" b="1" u="sng" dirty="0"/>
              <a:t>method</a:t>
            </a:r>
            <a:r>
              <a:rPr lang="en-US" dirty="0"/>
              <a:t>. Notice how it is applied to a string variable using the </a:t>
            </a:r>
            <a:r>
              <a:rPr lang="en-US" b="1" dirty="0"/>
              <a:t>dot</a:t>
            </a:r>
            <a:r>
              <a:rPr lang="en-US" dirty="0"/>
              <a:t> </a:t>
            </a:r>
            <a:r>
              <a:rPr lang="en-US" b="1" dirty="0"/>
              <a:t>operator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A450D2-B1C5-463D-BB56-D7326AF8E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47795" r="21731" b="41128"/>
          <a:stretch/>
        </p:blipFill>
        <p:spPr>
          <a:xfrm>
            <a:off x="1789724" y="4900247"/>
            <a:ext cx="8002953" cy="1823458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2C53F81-3E6D-421D-AFA2-3AFCF0C7B0BF}"/>
              </a:ext>
            </a:extLst>
          </p:cNvPr>
          <p:cNvSpPr/>
          <p:nvPr/>
        </p:nvSpPr>
        <p:spPr>
          <a:xfrm>
            <a:off x="6494585" y="5173187"/>
            <a:ext cx="2336800" cy="664905"/>
          </a:xfrm>
          <a:custGeom>
            <a:avLst/>
            <a:gdLst>
              <a:gd name="connsiteX0" fmla="*/ 2336800 w 2336800"/>
              <a:gd name="connsiteY0" fmla="*/ 664905 h 664905"/>
              <a:gd name="connsiteX1" fmla="*/ 633046 w 2336800"/>
              <a:gd name="connsiteY1" fmla="*/ 598 h 664905"/>
              <a:gd name="connsiteX2" fmla="*/ 0 w 2336800"/>
              <a:gd name="connsiteY2" fmla="*/ 571121 h 66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664905">
                <a:moveTo>
                  <a:pt x="2336800" y="664905"/>
                </a:moveTo>
                <a:cubicBezTo>
                  <a:pt x="1679656" y="340567"/>
                  <a:pt x="1022513" y="16229"/>
                  <a:pt x="633046" y="598"/>
                </a:cubicBezTo>
                <a:cubicBezTo>
                  <a:pt x="243579" y="-15033"/>
                  <a:pt x="121789" y="278044"/>
                  <a:pt x="0" y="571121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114A2B5-C60F-48F0-8929-53F9A13284E7}"/>
              </a:ext>
            </a:extLst>
          </p:cNvPr>
          <p:cNvSpPr/>
          <p:nvPr/>
        </p:nvSpPr>
        <p:spPr>
          <a:xfrm>
            <a:off x="6865816" y="5173187"/>
            <a:ext cx="2239107" cy="664905"/>
          </a:xfrm>
          <a:custGeom>
            <a:avLst/>
            <a:gdLst>
              <a:gd name="connsiteX0" fmla="*/ 2336800 w 2336800"/>
              <a:gd name="connsiteY0" fmla="*/ 664905 h 664905"/>
              <a:gd name="connsiteX1" fmla="*/ 633046 w 2336800"/>
              <a:gd name="connsiteY1" fmla="*/ 598 h 664905"/>
              <a:gd name="connsiteX2" fmla="*/ 0 w 2336800"/>
              <a:gd name="connsiteY2" fmla="*/ 571121 h 66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664905">
                <a:moveTo>
                  <a:pt x="2336800" y="664905"/>
                </a:moveTo>
                <a:cubicBezTo>
                  <a:pt x="1679656" y="340567"/>
                  <a:pt x="1022513" y="16229"/>
                  <a:pt x="633046" y="598"/>
                </a:cubicBezTo>
                <a:cubicBezTo>
                  <a:pt x="243579" y="-15033"/>
                  <a:pt x="121789" y="278044"/>
                  <a:pt x="0" y="571121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3387EAE-1FEA-46D6-9E12-6A3FB0451591}"/>
              </a:ext>
            </a:extLst>
          </p:cNvPr>
          <p:cNvSpPr/>
          <p:nvPr/>
        </p:nvSpPr>
        <p:spPr>
          <a:xfrm>
            <a:off x="7688386" y="5177097"/>
            <a:ext cx="1713522" cy="664905"/>
          </a:xfrm>
          <a:custGeom>
            <a:avLst/>
            <a:gdLst>
              <a:gd name="connsiteX0" fmla="*/ 2336800 w 2336800"/>
              <a:gd name="connsiteY0" fmla="*/ 664905 h 664905"/>
              <a:gd name="connsiteX1" fmla="*/ 633046 w 2336800"/>
              <a:gd name="connsiteY1" fmla="*/ 598 h 664905"/>
              <a:gd name="connsiteX2" fmla="*/ 0 w 2336800"/>
              <a:gd name="connsiteY2" fmla="*/ 571121 h 66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6800" h="664905">
                <a:moveTo>
                  <a:pt x="2336800" y="664905"/>
                </a:moveTo>
                <a:cubicBezTo>
                  <a:pt x="1679656" y="340567"/>
                  <a:pt x="1022513" y="16229"/>
                  <a:pt x="633046" y="598"/>
                </a:cubicBezTo>
                <a:cubicBezTo>
                  <a:pt x="243579" y="-15033"/>
                  <a:pt x="121789" y="278044"/>
                  <a:pt x="0" y="571121"/>
                </a:cubicBezTo>
              </a:path>
            </a:pathLst>
          </a:cu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3355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You can also have Python ask the user for values explicitly.</a:t>
            </a:r>
          </a:p>
          <a:p>
            <a:r>
              <a:rPr lang="en-US" dirty="0"/>
              <a:t>This is done with the </a:t>
            </a:r>
            <a:r>
              <a:rPr lang="en-US" b="1" dirty="0"/>
              <a:t>input() </a:t>
            </a:r>
            <a:r>
              <a:rPr lang="en-US" dirty="0"/>
              <a:t>function.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EF47F8-7C8A-44D4-80C1-B0C08B87A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13" t="33025" r="22179" b="57129"/>
          <a:stretch/>
        </p:blipFill>
        <p:spPr>
          <a:xfrm>
            <a:off x="6377353" y="1922584"/>
            <a:ext cx="5566505" cy="1156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859D33-1244-4F25-BEA1-368936612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48" t="33436" r="22116" b="55692"/>
          <a:stretch/>
        </p:blipFill>
        <p:spPr>
          <a:xfrm>
            <a:off x="6377352" y="3720123"/>
            <a:ext cx="5497317" cy="125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3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C5881-4DCF-4F67-B598-0EC719225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our second task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262E6-B0FE-48CB-B1FA-B8E0FA5F4A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1938" y="1825624"/>
            <a:ext cx="5847862" cy="4879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this task, we have intuitively used a few concepts, such as: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Assigning values to memory (variables)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Using basic math operations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Commenting your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Printing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Executing a coding script in console or an IDE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(Importing extra stuff)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6ED273-A952-494F-98AA-6088231A5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9615" b="14803"/>
          <a:stretch/>
        </p:blipFill>
        <p:spPr>
          <a:xfrm>
            <a:off x="6096000" y="1574890"/>
            <a:ext cx="6004143" cy="39583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A34B3-5349-4F31-9E17-C30F36A4843A}"/>
              </a:ext>
            </a:extLst>
          </p:cNvPr>
          <p:cNvSpPr txBox="1"/>
          <p:nvPr/>
        </p:nvSpPr>
        <p:spPr>
          <a:xfrm>
            <a:off x="6596185" y="5752123"/>
            <a:ext cx="54238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In the next couple of slides, we will go deeper into these concepts</a:t>
            </a:r>
          </a:p>
        </p:txBody>
      </p:sp>
    </p:spTree>
    <p:extLst>
      <p:ext uri="{BB962C8B-B14F-4D97-AF65-F5344CB8AC3E}">
        <p14:creationId xmlns:p14="http://schemas.microsoft.com/office/powerpoint/2010/main" val="30187430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You can also have Python ask the user for values explicitly.</a:t>
            </a:r>
          </a:p>
          <a:p>
            <a:r>
              <a:rPr lang="en-US" dirty="0"/>
              <a:t>This is done with the </a:t>
            </a:r>
            <a:r>
              <a:rPr lang="en-US" b="1" dirty="0"/>
              <a:t>input() </a:t>
            </a:r>
            <a:r>
              <a:rPr lang="en-US" dirty="0"/>
              <a:t>function.</a:t>
            </a:r>
          </a:p>
          <a:p>
            <a:pPr marL="0" indent="0">
              <a:buNone/>
            </a:pPr>
            <a:r>
              <a:rPr lang="en-US" dirty="0"/>
              <a:t>Notice how it</a:t>
            </a:r>
          </a:p>
          <a:p>
            <a:r>
              <a:rPr lang="en-US" dirty="0"/>
              <a:t>first </a:t>
            </a:r>
            <a:r>
              <a:rPr lang="en-US" b="1" dirty="0"/>
              <a:t>displays</a:t>
            </a:r>
            <a:r>
              <a:rPr lang="en-US" dirty="0"/>
              <a:t> the string variable message and submission box,</a:t>
            </a:r>
          </a:p>
          <a:p>
            <a:r>
              <a:rPr lang="en-US" dirty="0"/>
              <a:t>and later </a:t>
            </a:r>
            <a:r>
              <a:rPr lang="en-US" b="1" dirty="0"/>
              <a:t>assigns</a:t>
            </a:r>
            <a:r>
              <a:rPr lang="en-US" dirty="0"/>
              <a:t> the value typed by the user in the variable on the left-hand side of the equal sign used for input().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EF47F8-7C8A-44D4-80C1-B0C08B87A5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13" t="33025" r="22179" b="57129"/>
          <a:stretch/>
        </p:blipFill>
        <p:spPr>
          <a:xfrm>
            <a:off x="6377353" y="1922584"/>
            <a:ext cx="5566505" cy="11566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859D33-1244-4F25-BEA1-3689366122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48" t="33436" r="22116" b="55692"/>
          <a:stretch/>
        </p:blipFill>
        <p:spPr>
          <a:xfrm>
            <a:off x="6377352" y="3720123"/>
            <a:ext cx="5497317" cy="125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934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careful when getting values with </a:t>
            </a:r>
            <a:r>
              <a:rPr lang="en-US" b="1" dirty="0"/>
              <a:t>input()</a:t>
            </a:r>
            <a:r>
              <a:rPr lang="en-US" dirty="0"/>
              <a:t>!</a:t>
            </a:r>
          </a:p>
          <a:p>
            <a:r>
              <a:rPr lang="en-US" dirty="0"/>
              <a:t>In this program,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asked the user to enter a number,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Doubled the value of said number,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And later displayed both the original number and its doubled value.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ACEF6-3907-4A1F-BF75-6B5DA177E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85" t="44718" r="13750" b="44341"/>
          <a:stretch/>
        </p:blipFill>
        <p:spPr>
          <a:xfrm>
            <a:off x="390897" y="4657969"/>
            <a:ext cx="11302938" cy="165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2612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AD457-E089-45A0-8AD5-F141F6C4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13CB9-1D64-4E6E-94FF-DC1DE9591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 careful when getting values with </a:t>
            </a:r>
            <a:r>
              <a:rPr lang="en-US" b="1" dirty="0"/>
              <a:t>input()</a:t>
            </a:r>
            <a:r>
              <a:rPr lang="en-US" dirty="0"/>
              <a:t>!</a:t>
            </a:r>
          </a:p>
          <a:p>
            <a:r>
              <a:rPr lang="en-US" dirty="0"/>
              <a:t>In this program,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I asked the user to enter a number,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Doubled the value of said number,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And later displayed both the original number and its doubled value.</a:t>
            </a:r>
          </a:p>
          <a:p>
            <a:r>
              <a:rPr lang="en-US" dirty="0"/>
              <a:t>Something strange occurs… But why?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8ACEF6-3907-4A1F-BF75-6B5DA177E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85" t="44718" r="13750" b="42564"/>
          <a:stretch/>
        </p:blipFill>
        <p:spPr>
          <a:xfrm>
            <a:off x="390897" y="4657968"/>
            <a:ext cx="11302938" cy="192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662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D2064FA-42A3-48D2-A56A-B5B8D325841A}"/>
              </a:ext>
            </a:extLst>
          </p:cNvPr>
          <p:cNvSpPr txBox="1"/>
          <p:nvPr/>
        </p:nvSpPr>
        <p:spPr>
          <a:xfrm rot="20880844">
            <a:off x="1322438" y="5725334"/>
            <a:ext cx="5337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Has Python gone mad?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9E0F045-4C35-4017-94AB-059A3D9DF4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885" t="53714" r="25935" b="42564"/>
          <a:stretch/>
        </p:blipFill>
        <p:spPr>
          <a:xfrm rot="20872869">
            <a:off x="6808" y="876209"/>
            <a:ext cx="6748985" cy="7022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C9EE32-0322-464A-BB9D-74D17F662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892" t="55360" r="25935" b="42564"/>
          <a:stretch/>
        </p:blipFill>
        <p:spPr>
          <a:xfrm rot="522186">
            <a:off x="101008" y="3079547"/>
            <a:ext cx="6436520" cy="8074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C6B72F-3CB9-4BE4-921A-F3D054ABA6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167" t="55360" r="25935" b="42564"/>
          <a:stretch/>
        </p:blipFill>
        <p:spPr>
          <a:xfrm rot="20484280">
            <a:off x="865277" y="4218545"/>
            <a:ext cx="2124733" cy="153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148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39CBF0FA-E5F9-48CD-A4C3-10FC6C626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3" y="50926"/>
            <a:ext cx="5220677" cy="677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picture containing black, table, sitting, yellow&#10;&#10;Description automatically generated">
            <a:extLst>
              <a:ext uri="{FF2B5EF4-FFF2-40B4-BE49-F238E27FC236}">
                <a16:creationId xmlns:a16="http://schemas.microsoft.com/office/drawing/2014/main" id="{0123229F-C936-4968-8408-6A5BFBF34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677" y="1273907"/>
            <a:ext cx="697473" cy="6916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E0F045-4C35-4017-94AB-059A3D9DF4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885" t="53714" r="25935" b="42564"/>
          <a:stretch/>
        </p:blipFill>
        <p:spPr>
          <a:xfrm rot="20872869">
            <a:off x="6808" y="876209"/>
            <a:ext cx="6748985" cy="7022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C9EE32-0322-464A-BB9D-74D17F662E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892" t="55360" r="25935" b="42564"/>
          <a:stretch/>
        </p:blipFill>
        <p:spPr>
          <a:xfrm rot="522186">
            <a:off x="101008" y="3079547"/>
            <a:ext cx="6436520" cy="807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B84E42-49E1-4D4D-BB44-260746E3A2E1}"/>
              </a:ext>
            </a:extLst>
          </p:cNvPr>
          <p:cNvSpPr txBox="1"/>
          <p:nvPr/>
        </p:nvSpPr>
        <p:spPr>
          <a:xfrm rot="20880844">
            <a:off x="1322438" y="5725334"/>
            <a:ext cx="5337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Has Python gone mad?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3818D7-A4AE-442C-9885-F737B8DC9F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3167" t="55360" r="25935" b="42564"/>
          <a:stretch/>
        </p:blipFill>
        <p:spPr>
          <a:xfrm rot="20484280">
            <a:off x="865277" y="4218545"/>
            <a:ext cx="2124733" cy="1535942"/>
          </a:xfrm>
          <a:prstGeom prst="rect">
            <a:avLst/>
          </a:prstGeom>
        </p:spPr>
      </p:pic>
      <p:pic>
        <p:nvPicPr>
          <p:cNvPr id="11" name="Picture 10" descr="A picture containing black, table, sitting, yellow&#10;&#10;Description automatically generated">
            <a:extLst>
              <a:ext uri="{FF2B5EF4-FFF2-40B4-BE49-F238E27FC236}">
                <a16:creationId xmlns:a16="http://schemas.microsoft.com/office/drawing/2014/main" id="{D4F67721-DFDC-49E7-81DE-9580A30A8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122" y="5255846"/>
            <a:ext cx="697473" cy="69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505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0CA1A-4547-44A0-AE47-AD1185D8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ADE23-C952-45CD-B052-741F3E16E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48713"/>
          </a:xfrm>
        </p:spPr>
        <p:txBody>
          <a:bodyPr>
            <a:normAutofit/>
          </a:bodyPr>
          <a:lstStyle/>
          <a:p>
            <a:r>
              <a:rPr lang="en-US" b="1" dirty="0"/>
              <a:t>Important:</a:t>
            </a:r>
            <a:r>
              <a:rPr lang="en-US" dirty="0"/>
              <a:t> The values retrieved from users with </a:t>
            </a:r>
            <a:r>
              <a:rPr lang="en-US" b="1" dirty="0"/>
              <a:t>input() </a:t>
            </a:r>
            <a:r>
              <a:rPr lang="en-US" dirty="0"/>
              <a:t>will always be typed as </a:t>
            </a:r>
            <a:r>
              <a:rPr lang="en-US" b="1" dirty="0"/>
              <a:t>string variables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0708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263B9-BF56-4EF3-99E8-02778CFBF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Reminder! (Python basic operators)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D6CA5E-C613-43A8-87AA-3CF692C47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12535"/>
            <a:ext cx="5181600" cy="5308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By default, Python comes with a few </a:t>
            </a:r>
            <a:r>
              <a:rPr lang="en-US" b="1" dirty="0"/>
              <a:t>basic math operators, </a:t>
            </a:r>
            <a:r>
              <a:rPr lang="en-US" b="1" u="sng" dirty="0">
                <a:solidFill>
                  <a:schemeClr val="accent2"/>
                </a:solidFill>
              </a:rPr>
              <a:t>for number (int/float) variables</a:t>
            </a:r>
            <a:r>
              <a:rPr lang="en-US" dirty="0"/>
              <a:t>.</a:t>
            </a:r>
          </a:p>
          <a:p>
            <a:r>
              <a:rPr lang="en-US" b="1" dirty="0"/>
              <a:t>+:</a:t>
            </a:r>
            <a:r>
              <a:rPr lang="en-US" dirty="0"/>
              <a:t> addition</a:t>
            </a:r>
          </a:p>
          <a:p>
            <a:r>
              <a:rPr lang="en-US" b="1" dirty="0"/>
              <a:t>-:</a:t>
            </a:r>
            <a:r>
              <a:rPr lang="en-US" dirty="0"/>
              <a:t> subtraction</a:t>
            </a:r>
          </a:p>
          <a:p>
            <a:r>
              <a:rPr lang="en-US" b="1" dirty="0"/>
              <a:t>*:</a:t>
            </a:r>
            <a:r>
              <a:rPr lang="en-US" dirty="0"/>
              <a:t> multiplication</a:t>
            </a:r>
          </a:p>
          <a:p>
            <a:r>
              <a:rPr lang="en-US" b="1" dirty="0"/>
              <a:t>/:</a:t>
            </a:r>
            <a:r>
              <a:rPr lang="en-US" dirty="0"/>
              <a:t> division</a:t>
            </a:r>
          </a:p>
          <a:p>
            <a:r>
              <a:rPr lang="en-US" b="1" dirty="0"/>
              <a:t>//:</a:t>
            </a:r>
            <a:r>
              <a:rPr lang="en-US" dirty="0"/>
              <a:t> integer division</a:t>
            </a:r>
          </a:p>
          <a:p>
            <a:r>
              <a:rPr lang="en-US" b="1" dirty="0"/>
              <a:t>%:</a:t>
            </a:r>
            <a:r>
              <a:rPr lang="en-US" dirty="0"/>
              <a:t> remaining of the integer division (a.k.a. modulus)</a:t>
            </a:r>
          </a:p>
          <a:p>
            <a:r>
              <a:rPr lang="en-US" b="1" dirty="0"/>
              <a:t>**:</a:t>
            </a:r>
            <a:r>
              <a:rPr lang="en-US" dirty="0"/>
              <a:t> exponentiation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5A7C5B-9A70-4FA5-8CCF-D04BD2CCB8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28" t="38564" r="20385" b="33949"/>
          <a:stretch/>
        </p:blipFill>
        <p:spPr>
          <a:xfrm>
            <a:off x="5934052" y="2571262"/>
            <a:ext cx="6187916" cy="272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6550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0CA1A-4547-44A0-AE47-AD1185D8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0ADE23-C952-45CD-B052-741F3E16E0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871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Important:</a:t>
                </a:r>
                <a:r>
                  <a:rPr lang="en-US" dirty="0"/>
                  <a:t> The values retrieved from users with </a:t>
                </a:r>
                <a:r>
                  <a:rPr lang="en-US" b="1" dirty="0"/>
                  <a:t>input() </a:t>
                </a:r>
                <a:r>
                  <a:rPr lang="en-US" dirty="0"/>
                  <a:t>will always be typed as </a:t>
                </a:r>
                <a:r>
                  <a:rPr lang="en-US" b="1" dirty="0"/>
                  <a:t>string variables</a:t>
                </a:r>
                <a:r>
                  <a:rPr lang="en-US" dirty="0"/>
                  <a:t>!</a:t>
                </a:r>
              </a:p>
              <a:p>
                <a:endParaRPr lang="en-US" b="1" dirty="0"/>
              </a:p>
              <a:p>
                <a:r>
                  <a:rPr lang="en-US" b="1" dirty="0"/>
                  <a:t>Fun fact: </a:t>
                </a:r>
                <a:r>
                  <a:rPr lang="en-US" dirty="0"/>
                  <a:t>multiplying a string “5” with an integer number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simply </a:t>
                </a:r>
                <a:r>
                  <a:rPr lang="en-US" b="1" dirty="0"/>
                  <a:t>repeats</a:t>
                </a:r>
                <a:r>
                  <a:rPr lang="en-US" dirty="0"/>
                  <a:t> the string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times!</a:t>
                </a:r>
              </a:p>
              <a:p>
                <a:r>
                  <a:rPr lang="en-US" dirty="0"/>
                  <a:t>Hence, </a:t>
                </a:r>
                <a:r>
                  <a:rPr lang="en-US" b="1" dirty="0"/>
                  <a:t>“5”*2 </a:t>
                </a:r>
                <a:r>
                  <a:rPr lang="en-US" dirty="0"/>
                  <a:t>is indeed </a:t>
                </a:r>
                <a:r>
                  <a:rPr lang="en-US" b="1" dirty="0"/>
                  <a:t>“55”.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0ADE23-C952-45CD-B052-741F3E16E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8713"/>
              </a:xfrm>
              <a:blipFill>
                <a:blip r:embed="rId2"/>
                <a:stretch>
                  <a:fillRect l="-1043" t="-2010" r="-18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75649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0CA1A-4547-44A0-AE47-AD1185D8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0ADE23-C952-45CD-B052-741F3E16E0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4871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Important:</a:t>
                </a:r>
                <a:r>
                  <a:rPr lang="en-US" dirty="0"/>
                  <a:t> The values retrieved from users with </a:t>
                </a:r>
                <a:r>
                  <a:rPr lang="en-US" b="1" dirty="0"/>
                  <a:t>input() </a:t>
                </a:r>
                <a:r>
                  <a:rPr lang="en-US" dirty="0"/>
                  <a:t>will always be typed as </a:t>
                </a:r>
                <a:r>
                  <a:rPr lang="en-US" b="1" dirty="0"/>
                  <a:t>string variables</a:t>
                </a:r>
                <a:r>
                  <a:rPr lang="en-US" dirty="0"/>
                  <a:t>!</a:t>
                </a:r>
              </a:p>
              <a:p>
                <a:endParaRPr lang="en-US" b="1" dirty="0"/>
              </a:p>
              <a:p>
                <a:r>
                  <a:rPr lang="en-US" b="1" dirty="0"/>
                  <a:t>Fun fact: </a:t>
                </a:r>
                <a:r>
                  <a:rPr lang="en-US" dirty="0"/>
                  <a:t>multiplying a string “5” with an integer number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simply </a:t>
                </a:r>
                <a:r>
                  <a:rPr lang="en-US" b="1" dirty="0"/>
                  <a:t>repeats</a:t>
                </a:r>
                <a:r>
                  <a:rPr lang="en-US" dirty="0"/>
                  <a:t> the string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times!</a:t>
                </a:r>
              </a:p>
              <a:p>
                <a:r>
                  <a:rPr lang="en-US" dirty="0"/>
                  <a:t>Hence, </a:t>
                </a:r>
                <a:r>
                  <a:rPr lang="en-US" b="1" dirty="0"/>
                  <a:t>“5”*2 </a:t>
                </a:r>
                <a:r>
                  <a:rPr lang="en-US" dirty="0"/>
                  <a:t>is indeed </a:t>
                </a:r>
                <a:r>
                  <a:rPr lang="en-US" b="1" dirty="0"/>
                  <a:t>“55”.</a:t>
                </a:r>
              </a:p>
              <a:p>
                <a:endParaRPr lang="en-US" b="1" dirty="0"/>
              </a:p>
              <a:p>
                <a:r>
                  <a:rPr lang="en-US" b="1" dirty="0"/>
                  <a:t>We need to convert our string variable to a float number variable before doing any </a:t>
                </a:r>
                <a:r>
                  <a:rPr lang="en-US" b="1" dirty="0" err="1"/>
                  <a:t>maths</a:t>
                </a:r>
                <a:r>
                  <a:rPr lang="en-US" b="1" dirty="0"/>
                  <a:t>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0ADE23-C952-45CD-B052-741F3E16E0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48713"/>
              </a:xfrm>
              <a:blipFill>
                <a:blip r:embed="rId2"/>
                <a:stretch>
                  <a:fillRect l="-1043" t="-2010" r="-18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87362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0CA1A-4547-44A0-AE47-AD1185D89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values from a user with </a:t>
            </a:r>
            <a:r>
              <a:rPr lang="en-US" b="1" dirty="0"/>
              <a:t>input()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FE7053-5409-4545-8FDC-7C8E0F613C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10" t="37586" r="12198" b="29931"/>
          <a:stretch/>
        </p:blipFill>
        <p:spPr>
          <a:xfrm>
            <a:off x="344012" y="1690688"/>
            <a:ext cx="11473605" cy="467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13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634D1-902B-441C-B875-412FD0B84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variables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71F7F-68F1-453E-AD4C-AE1EBCB30F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Variables</a:t>
            </a:r>
            <a:r>
              <a:rPr lang="en-US" dirty="0"/>
              <a:t> </a:t>
            </a:r>
            <a:r>
              <a:rPr lang="en-US" b="1" dirty="0"/>
              <a:t>names</a:t>
            </a:r>
            <a:r>
              <a:rPr lang="en-US" dirty="0"/>
              <a:t> can include any combination of </a:t>
            </a:r>
            <a:r>
              <a:rPr lang="en-US" b="1" dirty="0"/>
              <a:t>letters</a:t>
            </a:r>
            <a:r>
              <a:rPr lang="en-US" dirty="0"/>
              <a:t> (both lowercase and uppercase), </a:t>
            </a:r>
            <a:r>
              <a:rPr lang="en-US" b="1" dirty="0"/>
              <a:t>digits</a:t>
            </a:r>
            <a:r>
              <a:rPr lang="en-US" dirty="0"/>
              <a:t> and </a:t>
            </a:r>
            <a:r>
              <a:rPr lang="en-US" b="1" dirty="0"/>
              <a:t>underscore</a:t>
            </a:r>
            <a:r>
              <a:rPr lang="en-US" dirty="0"/>
              <a:t> </a:t>
            </a:r>
            <a:r>
              <a:rPr lang="en-US" b="1" dirty="0"/>
              <a:t>symbols</a:t>
            </a:r>
            <a:r>
              <a:rPr lang="en-US" dirty="0"/>
              <a:t> (_).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EADF08-459C-4304-BB33-2ED83153560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You can use the </a:t>
            </a:r>
            <a:r>
              <a:rPr lang="en-US" b="1" dirty="0"/>
              <a:t>underscore</a:t>
            </a:r>
            <a:r>
              <a:rPr lang="en-US" dirty="0"/>
              <a:t> symbol as a separator to make variables names a bit more explicit.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F8E2A5-9A45-41E0-A51A-84B0767B3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33" t="41231" r="69167" b="41743"/>
          <a:stretch/>
        </p:blipFill>
        <p:spPr>
          <a:xfrm>
            <a:off x="292807" y="3777028"/>
            <a:ext cx="11758786" cy="278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214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0523" y="1825624"/>
            <a:ext cx="5449277" cy="4434499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#4: watch out for types when using basic math operators!</a:t>
            </a:r>
          </a:p>
          <a:p>
            <a:pPr marL="0" indent="0">
              <a:buNone/>
            </a:pPr>
            <a:r>
              <a:rPr lang="en-US" sz="2400" dirty="0"/>
              <a:t>The behavior of a basic math </a:t>
            </a:r>
            <a:r>
              <a:rPr lang="en-US" sz="2400" b="1" dirty="0"/>
              <a:t>operator</a:t>
            </a:r>
            <a:r>
              <a:rPr lang="en-US" sz="2400" dirty="0"/>
              <a:t> (+, -, *, etc.) might </a:t>
            </a:r>
            <a:r>
              <a:rPr lang="en-US" sz="2400" b="1" dirty="0"/>
              <a:t>vary</a:t>
            </a:r>
            <a:r>
              <a:rPr lang="en-US" sz="2400" dirty="0"/>
              <a:t>, depending</a:t>
            </a:r>
            <a:r>
              <a:rPr lang="en-US" sz="2400" b="1" dirty="0"/>
              <a:t> </a:t>
            </a:r>
            <a:r>
              <a:rPr lang="en-US" sz="2400" dirty="0"/>
              <a:t>on</a:t>
            </a:r>
            <a:r>
              <a:rPr lang="en-US" sz="2400" b="1" dirty="0"/>
              <a:t> </a:t>
            </a:r>
            <a:r>
              <a:rPr lang="en-US" sz="2400" dirty="0"/>
              <a:t>the</a:t>
            </a:r>
            <a:r>
              <a:rPr lang="en-US" sz="2400" b="1" dirty="0"/>
              <a:t> types of the variables </a:t>
            </a:r>
            <a:r>
              <a:rPr lang="en-US" sz="2400" dirty="0"/>
              <a:t>involved in the calculation.</a:t>
            </a:r>
          </a:p>
          <a:p>
            <a:pPr marL="0" indent="0">
              <a:buNone/>
            </a:pPr>
            <a:r>
              <a:rPr lang="en-US" sz="2400" dirty="0"/>
              <a:t>This is called </a:t>
            </a:r>
            <a:r>
              <a:rPr lang="en-US" sz="2400" b="1" u="sng" dirty="0"/>
              <a:t>operator overloading</a:t>
            </a:r>
            <a:r>
              <a:rPr lang="en-US" sz="2400" b="1" dirty="0"/>
              <a:t>, </a:t>
            </a:r>
            <a:r>
              <a:rPr lang="en-US" sz="2400" dirty="0"/>
              <a:t>and is a perfectly normal feature of Python programming.</a:t>
            </a:r>
          </a:p>
          <a:p>
            <a:pPr marL="0" indent="0">
              <a:buNone/>
            </a:pPr>
            <a:r>
              <a:rPr lang="en-US" sz="2400" dirty="0"/>
              <a:t>For instance, </a:t>
            </a:r>
            <a:r>
              <a:rPr lang="en-US" sz="2400" b="1" dirty="0"/>
              <a:t>multiplying a string and a number variables, is not the same as multiplying two number variables!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009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EC2C2-77A8-4E68-A3B9-BC3B9FAF4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2: Ask users about personal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5E9BD-82EA-405C-8396-D3A777BD6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Task: </a:t>
            </a:r>
            <a:r>
              <a:rPr lang="en-US" dirty="0"/>
              <a:t>Write a Python script that explicitly asks the user for its name and its age.</a:t>
            </a:r>
          </a:p>
          <a:p>
            <a:r>
              <a:rPr lang="en-US" dirty="0"/>
              <a:t>Later on, the scripts should display a message, reading</a:t>
            </a:r>
          </a:p>
          <a:p>
            <a:pPr marL="0" indent="0">
              <a:buNone/>
            </a:pPr>
            <a:r>
              <a:rPr lang="en-US" dirty="0"/>
              <a:t>Your name is: _________, and your age is  ____.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 can use the second notebook</a:t>
            </a:r>
          </a:p>
          <a:p>
            <a:pPr marL="0" indent="0" algn="ctr">
              <a:buNone/>
            </a:pPr>
            <a:r>
              <a:rPr lang="en-US" b="1" dirty="0"/>
              <a:t>Activity 2 - Asking users for personal </a:t>
            </a:r>
            <a:r>
              <a:rPr lang="en-US" b="1" dirty="0" err="1"/>
              <a:t>details.ipynb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088732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EC2C2-77A8-4E68-A3B9-BC3B9FAF4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2: Ask users about personal details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3DF5D2-CCB4-4360-9027-150259AE3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43077" r="20577" b="30461"/>
          <a:stretch/>
        </p:blipFill>
        <p:spPr>
          <a:xfrm>
            <a:off x="1055077" y="1617783"/>
            <a:ext cx="9516600" cy="481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524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Variables: </a:t>
            </a:r>
            <a:r>
              <a:rPr lang="en-US" dirty="0"/>
              <a:t>Naming conventions, types, IDs, assignments, conversions</a:t>
            </a:r>
          </a:p>
          <a:p>
            <a:r>
              <a:rPr lang="en-US" b="1" dirty="0"/>
              <a:t>Basic math operators in Python: </a:t>
            </a:r>
            <a:r>
              <a:rPr lang="en-US" dirty="0"/>
              <a:t>+, -, *, /, //, %, **</a:t>
            </a:r>
          </a:p>
          <a:p>
            <a:r>
              <a:rPr lang="en-US" b="1" dirty="0"/>
              <a:t>Combining operators and assignments</a:t>
            </a:r>
          </a:p>
          <a:p>
            <a:r>
              <a:rPr lang="en-US" b="1" dirty="0"/>
              <a:t>Commenting: </a:t>
            </a:r>
            <a:r>
              <a:rPr lang="en-US" dirty="0"/>
              <a:t>in-line, block, docstring and header comments</a:t>
            </a:r>
          </a:p>
          <a:p>
            <a:r>
              <a:rPr lang="en-US" b="1" dirty="0"/>
              <a:t>Printing and getting: </a:t>
            </a:r>
            <a:r>
              <a:rPr lang="en-US" dirty="0"/>
              <a:t>displaying with print(), getting with input()</a:t>
            </a:r>
          </a:p>
          <a:p>
            <a:endParaRPr lang="en-US" dirty="0"/>
          </a:p>
          <a:p>
            <a:r>
              <a:rPr lang="en-US" b="1" dirty="0"/>
              <a:t>Bonus (out-of-class , if time allows!): </a:t>
            </a:r>
            <a:r>
              <a:rPr lang="en-US" dirty="0"/>
              <a:t>what happens backstage when I run my code?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9110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4DA-5E95-4BCB-A3B1-4CA34CE7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Decomposing the code compilation</a:t>
            </a:r>
            <a:br>
              <a:rPr lang="en-US" dirty="0"/>
            </a:br>
            <a:r>
              <a:rPr lang="en-US" dirty="0"/>
              <a:t>and execution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8956-2BD8-4006-9273-3CB5EB2DB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From the moment you submit your code and the moment it executes, 5 steps happen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Lexical analysis and tokenization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Syntax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Semantic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Intermediate code and optimization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UASM/binary instructions generation and execution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A946E47-E6FE-4032-B590-30256008FF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4549472"/>
              </p:ext>
            </p:extLst>
          </p:nvPr>
        </p:nvGraphicFramePr>
        <p:xfrm>
          <a:off x="7679692" y="1141046"/>
          <a:ext cx="3674108" cy="56306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69659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4DA-5E95-4BCB-A3B1-4CA34CE7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Lexical analysis and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8956-2BD8-4006-9273-3CB5EB2DB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first step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17CE7-46F4-4C2C-B852-6555B4893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2287954"/>
            <a:ext cx="5856240" cy="15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819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4DA-5E95-4BCB-A3B1-4CA34CE7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Lexical analysis and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8956-2BD8-4006-9273-3CB5EB2DB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first step</a:t>
            </a:r>
          </a:p>
          <a:p>
            <a:r>
              <a:rPr lang="en-US" b="1" dirty="0"/>
              <a:t>Breaks down the code in small pieces</a:t>
            </a:r>
            <a:r>
              <a:rPr lang="en-US" dirty="0"/>
              <a:t>, i.e. “words”</a:t>
            </a:r>
            <a:br>
              <a:rPr lang="en-US" dirty="0"/>
            </a:br>
            <a:r>
              <a:rPr lang="en-US" dirty="0"/>
              <a:t>(e.g. number, =, 10, +, 3, print, (, “Hello”, ),…)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317CE7-46F4-4C2C-B852-6555B4893F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2287954"/>
            <a:ext cx="5856240" cy="15650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47CD2E3-E989-4638-A258-DFD46F2E799E}"/>
              </a:ext>
            </a:extLst>
          </p:cNvPr>
          <p:cNvSpPr/>
          <p:nvPr/>
        </p:nvSpPr>
        <p:spPr>
          <a:xfrm>
            <a:off x="7412892" y="2461846"/>
            <a:ext cx="1774093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2C561D-DCEB-439E-9FCC-60947D6A46EA}"/>
              </a:ext>
            </a:extLst>
          </p:cNvPr>
          <p:cNvSpPr/>
          <p:nvPr/>
        </p:nvSpPr>
        <p:spPr>
          <a:xfrm>
            <a:off x="9874739" y="2461846"/>
            <a:ext cx="691662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81A3B9-9CA6-4404-BE30-52D5F9305A52}"/>
              </a:ext>
            </a:extLst>
          </p:cNvPr>
          <p:cNvSpPr/>
          <p:nvPr/>
        </p:nvSpPr>
        <p:spPr>
          <a:xfrm>
            <a:off x="11254155" y="2461846"/>
            <a:ext cx="691662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4CF14D-7AD3-422B-969A-30DFFC0A94DF}"/>
              </a:ext>
            </a:extLst>
          </p:cNvPr>
          <p:cNvSpPr/>
          <p:nvPr/>
        </p:nvSpPr>
        <p:spPr>
          <a:xfrm>
            <a:off x="10718803" y="2461846"/>
            <a:ext cx="452727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3DC58C-178E-4AEC-BBF5-96E1F052A189}"/>
              </a:ext>
            </a:extLst>
          </p:cNvPr>
          <p:cNvSpPr/>
          <p:nvPr/>
        </p:nvSpPr>
        <p:spPr>
          <a:xfrm>
            <a:off x="9304498" y="2457938"/>
            <a:ext cx="452727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E584EA8-A3FE-40CF-853D-5D04BBE45A06}"/>
              </a:ext>
            </a:extLst>
          </p:cNvPr>
          <p:cNvSpPr/>
          <p:nvPr/>
        </p:nvSpPr>
        <p:spPr>
          <a:xfrm>
            <a:off x="7412892" y="3070469"/>
            <a:ext cx="1504462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042FC2-B2C1-464D-BB68-4271A442830D}"/>
              </a:ext>
            </a:extLst>
          </p:cNvPr>
          <p:cNvSpPr/>
          <p:nvPr/>
        </p:nvSpPr>
        <p:spPr>
          <a:xfrm>
            <a:off x="9183080" y="3073402"/>
            <a:ext cx="1887415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BD1E84-EC28-4E9B-A8BF-933D2C6B6D3B}"/>
              </a:ext>
            </a:extLst>
          </p:cNvPr>
          <p:cNvSpPr/>
          <p:nvPr/>
        </p:nvSpPr>
        <p:spPr>
          <a:xfrm>
            <a:off x="8917354" y="3070469"/>
            <a:ext cx="269631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F4A351-B4F4-4F3A-B1AD-073903E2DC0F}"/>
              </a:ext>
            </a:extLst>
          </p:cNvPr>
          <p:cNvSpPr/>
          <p:nvPr/>
        </p:nvSpPr>
        <p:spPr>
          <a:xfrm>
            <a:off x="11070495" y="3069495"/>
            <a:ext cx="386859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0417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4DA-5E95-4BCB-A3B1-4CA34CE7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Lexical analysis and tokenization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8956-2BD8-4006-9273-3CB5EB2DB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first step</a:t>
            </a:r>
          </a:p>
          <a:p>
            <a:r>
              <a:rPr lang="en-US" b="1" dirty="0"/>
              <a:t>Breaks down the code in small pieces</a:t>
            </a:r>
            <a:r>
              <a:rPr lang="en-US" dirty="0"/>
              <a:t>, i.e. “words”</a:t>
            </a:r>
            <a:br>
              <a:rPr lang="en-US" dirty="0"/>
            </a:br>
            <a:r>
              <a:rPr lang="en-US" dirty="0"/>
              <a:t>(e.g. number, =, 10, +, 3, print, (, “Hello”, ),…)</a:t>
            </a:r>
          </a:p>
          <a:p>
            <a:r>
              <a:rPr lang="en-US" dirty="0"/>
              <a:t>And </a:t>
            </a:r>
            <a:r>
              <a:rPr lang="en-US" b="1" dirty="0"/>
              <a:t>attempts to identify what each piece/”word” represents</a:t>
            </a:r>
            <a:r>
              <a:rPr lang="en-US" dirty="0"/>
              <a:t>, a.k.a. </a:t>
            </a:r>
            <a:r>
              <a:rPr lang="en-US" b="1" dirty="0"/>
              <a:t>tokenization</a:t>
            </a:r>
            <a:br>
              <a:rPr lang="en-US" dirty="0"/>
            </a:br>
            <a:r>
              <a:rPr lang="en-US" dirty="0"/>
              <a:t>(e.g. number is a variable name, = is the assignment operator, 10 is a numerical value, + is the additive operator, etc.)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4FFF3-80DF-4DFD-94E1-551053AD1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2287954"/>
            <a:ext cx="5856240" cy="156503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9905456-9A5D-4327-BCFE-96263327FDDC}"/>
              </a:ext>
            </a:extLst>
          </p:cNvPr>
          <p:cNvSpPr/>
          <p:nvPr/>
        </p:nvSpPr>
        <p:spPr>
          <a:xfrm>
            <a:off x="7412892" y="2461846"/>
            <a:ext cx="1774093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37DF6A-990C-4012-A286-24425F7ADFA3}"/>
              </a:ext>
            </a:extLst>
          </p:cNvPr>
          <p:cNvSpPr/>
          <p:nvPr/>
        </p:nvSpPr>
        <p:spPr>
          <a:xfrm>
            <a:off x="9874739" y="2461846"/>
            <a:ext cx="691662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FA3C6BF-4A98-47D2-9058-C8CB3B87AF99}"/>
              </a:ext>
            </a:extLst>
          </p:cNvPr>
          <p:cNvSpPr/>
          <p:nvPr/>
        </p:nvSpPr>
        <p:spPr>
          <a:xfrm>
            <a:off x="11254155" y="2461846"/>
            <a:ext cx="691662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D940B0-6792-438B-925C-28E49C605B8B}"/>
              </a:ext>
            </a:extLst>
          </p:cNvPr>
          <p:cNvSpPr/>
          <p:nvPr/>
        </p:nvSpPr>
        <p:spPr>
          <a:xfrm>
            <a:off x="10718803" y="2461846"/>
            <a:ext cx="452727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115713-104A-41EF-8FDE-9D282A169D92}"/>
              </a:ext>
            </a:extLst>
          </p:cNvPr>
          <p:cNvSpPr/>
          <p:nvPr/>
        </p:nvSpPr>
        <p:spPr>
          <a:xfrm>
            <a:off x="9304498" y="2457938"/>
            <a:ext cx="452727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0CE2A6-0214-4483-9161-5EBF5681F9BB}"/>
              </a:ext>
            </a:extLst>
          </p:cNvPr>
          <p:cNvSpPr/>
          <p:nvPr/>
        </p:nvSpPr>
        <p:spPr>
          <a:xfrm>
            <a:off x="7412892" y="3070469"/>
            <a:ext cx="1504462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C81AA0-9526-4C27-85BD-2039D27220FB}"/>
              </a:ext>
            </a:extLst>
          </p:cNvPr>
          <p:cNvSpPr/>
          <p:nvPr/>
        </p:nvSpPr>
        <p:spPr>
          <a:xfrm>
            <a:off x="9183080" y="3073402"/>
            <a:ext cx="1887415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34C999-FCA3-4EE2-B68F-E2C413663D6C}"/>
              </a:ext>
            </a:extLst>
          </p:cNvPr>
          <p:cNvSpPr/>
          <p:nvPr/>
        </p:nvSpPr>
        <p:spPr>
          <a:xfrm>
            <a:off x="8917354" y="3070469"/>
            <a:ext cx="269631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0D8E2E-8E9C-4172-9DF5-8E221D2E137D}"/>
              </a:ext>
            </a:extLst>
          </p:cNvPr>
          <p:cNvSpPr/>
          <p:nvPr/>
        </p:nvSpPr>
        <p:spPr>
          <a:xfrm>
            <a:off x="11070495" y="3069495"/>
            <a:ext cx="386859" cy="5334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827221-B848-4B85-8D9B-B101114FA1C4}"/>
              </a:ext>
            </a:extLst>
          </p:cNvPr>
          <p:cNvSpPr txBox="1"/>
          <p:nvPr/>
        </p:nvSpPr>
        <p:spPr>
          <a:xfrm>
            <a:off x="6170252" y="1306493"/>
            <a:ext cx="14477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Variable</a:t>
            </a:r>
          </a:p>
          <a:p>
            <a:r>
              <a:rPr lang="en-US" sz="2800" dirty="0">
                <a:solidFill>
                  <a:srgbClr val="7030A0"/>
                </a:solidFill>
              </a:rPr>
              <a:t>name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7C3FCA9-0D90-4F2F-9467-617D02E126A3}"/>
              </a:ext>
            </a:extLst>
          </p:cNvPr>
          <p:cNvSpPr txBox="1"/>
          <p:nvPr/>
        </p:nvSpPr>
        <p:spPr>
          <a:xfrm>
            <a:off x="7735282" y="1233535"/>
            <a:ext cx="18874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Assignment operator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B41F19-0A39-4E78-B4F1-0EA9D0446835}"/>
              </a:ext>
            </a:extLst>
          </p:cNvPr>
          <p:cNvSpPr txBox="1"/>
          <p:nvPr/>
        </p:nvSpPr>
        <p:spPr>
          <a:xfrm>
            <a:off x="9402888" y="714222"/>
            <a:ext cx="1447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Value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942203-03BA-4EA7-9C9C-7D4B19D4D2F7}"/>
              </a:ext>
            </a:extLst>
          </p:cNvPr>
          <p:cNvSpPr txBox="1"/>
          <p:nvPr/>
        </p:nvSpPr>
        <p:spPr>
          <a:xfrm>
            <a:off x="10850686" y="278064"/>
            <a:ext cx="1447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Value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AC73CE-B94E-4834-B505-5458108574AA}"/>
              </a:ext>
            </a:extLst>
          </p:cNvPr>
          <p:cNvSpPr txBox="1"/>
          <p:nvPr/>
        </p:nvSpPr>
        <p:spPr>
          <a:xfrm>
            <a:off x="10089874" y="1120230"/>
            <a:ext cx="14477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Additive operator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04CC7E-BAB5-4619-AA9B-4B97A555CF6C}"/>
              </a:ext>
            </a:extLst>
          </p:cNvPr>
          <p:cNvSpPr txBox="1"/>
          <p:nvPr/>
        </p:nvSpPr>
        <p:spPr>
          <a:xfrm>
            <a:off x="6836509" y="4255477"/>
            <a:ext cx="14477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Function name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636FDC-6736-41F2-AC96-DA45AC59B6B2}"/>
              </a:ext>
            </a:extLst>
          </p:cNvPr>
          <p:cNvSpPr txBox="1"/>
          <p:nvPr/>
        </p:nvSpPr>
        <p:spPr>
          <a:xfrm>
            <a:off x="8376423" y="5101245"/>
            <a:ext cx="1900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Opening parenthesis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847989-2816-418C-B637-10F13921DA4E}"/>
              </a:ext>
            </a:extLst>
          </p:cNvPr>
          <p:cNvSpPr txBox="1"/>
          <p:nvPr/>
        </p:nvSpPr>
        <p:spPr>
          <a:xfrm>
            <a:off x="10369347" y="5903892"/>
            <a:ext cx="19008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Closing parenthesis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E2A1318-99C1-43AF-B1AE-DDD452A09301}"/>
              </a:ext>
            </a:extLst>
          </p:cNvPr>
          <p:cNvSpPr txBox="1"/>
          <p:nvPr/>
        </p:nvSpPr>
        <p:spPr>
          <a:xfrm>
            <a:off x="9874739" y="4450251"/>
            <a:ext cx="1900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Text</a:t>
            </a:r>
            <a:endParaRPr lang="en-GB" sz="2800" dirty="0">
              <a:solidFill>
                <a:srgbClr val="7030A0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FAC5EC2-FDFA-472D-A557-317FE65D11D7}"/>
              </a:ext>
            </a:extLst>
          </p:cNvPr>
          <p:cNvCxnSpPr>
            <a:cxnSpLocks/>
          </p:cNvCxnSpPr>
          <p:nvPr/>
        </p:nvCxnSpPr>
        <p:spPr>
          <a:xfrm flipH="1" flipV="1">
            <a:off x="7177594" y="1822209"/>
            <a:ext cx="557688" cy="635729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F2C36B3-AB60-4287-928F-66AF9A238958}"/>
              </a:ext>
            </a:extLst>
          </p:cNvPr>
          <p:cNvCxnSpPr>
            <a:cxnSpLocks/>
          </p:cNvCxnSpPr>
          <p:nvPr/>
        </p:nvCxnSpPr>
        <p:spPr>
          <a:xfrm flipH="1" flipV="1">
            <a:off x="9194800" y="1797845"/>
            <a:ext cx="317362" cy="620854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752B94-C1A0-400D-B27E-5B186B9975F4}"/>
              </a:ext>
            </a:extLst>
          </p:cNvPr>
          <p:cNvCxnSpPr>
            <a:cxnSpLocks/>
          </p:cNvCxnSpPr>
          <p:nvPr/>
        </p:nvCxnSpPr>
        <p:spPr>
          <a:xfrm flipH="1" flipV="1">
            <a:off x="9826174" y="1148999"/>
            <a:ext cx="296709" cy="1272157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FB6C35A-552D-4EBE-8C48-B1FCF3D30626}"/>
              </a:ext>
            </a:extLst>
          </p:cNvPr>
          <p:cNvCxnSpPr>
            <a:cxnSpLocks/>
          </p:cNvCxnSpPr>
          <p:nvPr/>
        </p:nvCxnSpPr>
        <p:spPr>
          <a:xfrm flipH="1" flipV="1">
            <a:off x="11471032" y="854490"/>
            <a:ext cx="189666" cy="1573809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5C8307C-B34B-4483-9169-2FA279E42C58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10836277" y="2022890"/>
            <a:ext cx="108890" cy="438956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BAF61E7-E09C-423C-B3B9-F6485D8A8D7E}"/>
              </a:ext>
            </a:extLst>
          </p:cNvPr>
          <p:cNvCxnSpPr>
            <a:cxnSpLocks/>
          </p:cNvCxnSpPr>
          <p:nvPr/>
        </p:nvCxnSpPr>
        <p:spPr>
          <a:xfrm flipV="1">
            <a:off x="11171530" y="3663347"/>
            <a:ext cx="92394" cy="2323238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54F375F-2C5E-439C-BE75-C3CDC0EBDC4C}"/>
              </a:ext>
            </a:extLst>
          </p:cNvPr>
          <p:cNvCxnSpPr>
            <a:cxnSpLocks/>
          </p:cNvCxnSpPr>
          <p:nvPr/>
        </p:nvCxnSpPr>
        <p:spPr>
          <a:xfrm>
            <a:off x="9052169" y="3674312"/>
            <a:ext cx="6487" cy="1535272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B575B45-430B-4F0F-A6FA-7B98A9A4A1EB}"/>
              </a:ext>
            </a:extLst>
          </p:cNvPr>
          <p:cNvCxnSpPr>
            <a:cxnSpLocks/>
          </p:cNvCxnSpPr>
          <p:nvPr/>
        </p:nvCxnSpPr>
        <p:spPr>
          <a:xfrm flipH="1">
            <a:off x="7659168" y="3663347"/>
            <a:ext cx="195294" cy="678464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794F4CD-53C4-4709-8ED1-35C60285E787}"/>
              </a:ext>
            </a:extLst>
          </p:cNvPr>
          <p:cNvCxnSpPr>
            <a:cxnSpLocks/>
          </p:cNvCxnSpPr>
          <p:nvPr/>
        </p:nvCxnSpPr>
        <p:spPr>
          <a:xfrm>
            <a:off x="10158044" y="3674312"/>
            <a:ext cx="53878" cy="882057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2521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4DA-5E95-4BCB-A3B1-4CA34CE74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en-US" dirty="0"/>
              <a:t>Syntax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8956-2BD8-4006-9273-3CB5EB2DB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second step</a:t>
            </a:r>
          </a:p>
          <a:p>
            <a:r>
              <a:rPr lang="en-US" dirty="0"/>
              <a:t>Checks for </a:t>
            </a:r>
            <a:r>
              <a:rPr lang="en-US" b="1" dirty="0"/>
              <a:t>code structure, and language accuracy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= Does it follow the expected language structure?</a:t>
            </a:r>
            <a:br>
              <a:rPr lang="en-US" dirty="0"/>
            </a:br>
            <a:r>
              <a:rPr lang="en-US" dirty="0"/>
              <a:t>(e.g. there should be a valid variable name before an assignment operator and a valid value after it, a function expects parameters between parentheses immediately after, etc.)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4EE2008-2CE8-485C-92D2-BD37750293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346318"/>
            <a:ext cx="5856240" cy="15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3109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4DA-5E95-4BCB-A3B1-4CA34CE74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en-US" dirty="0"/>
              <a:t>Syntax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18956-2BD8-4006-9273-3CB5EB2DB1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Then,</a:t>
            </a:r>
          </a:p>
          <a:p>
            <a:r>
              <a:rPr lang="en-US" dirty="0"/>
              <a:t>If it passes this first step, it starts to construct a </a:t>
            </a:r>
            <a:r>
              <a:rPr lang="en-US" b="1" dirty="0"/>
              <a:t>tree structure for the operations</a:t>
            </a:r>
            <a:r>
              <a:rPr lang="en-US" dirty="0"/>
              <a:t> to be conducted.</a:t>
            </a:r>
          </a:p>
          <a:p>
            <a:r>
              <a:rPr lang="en-US" dirty="0"/>
              <a:t>It defines the </a:t>
            </a:r>
            <a:r>
              <a:rPr lang="en-US" b="1" dirty="0"/>
              <a:t>successive operations </a:t>
            </a:r>
            <a:r>
              <a:rPr lang="en-US" dirty="0"/>
              <a:t>to be taken for the given code.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4FFF3-80DF-4DFD-94E1-551053AD16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346318"/>
            <a:ext cx="5856240" cy="1565031"/>
          </a:xfrm>
          <a:prstGeom prst="rect">
            <a:avLst/>
          </a:prstGeom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56C7452-92EB-43AC-969A-A2A0FFE53C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8735966"/>
              </p:ext>
            </p:extLst>
          </p:nvPr>
        </p:nvGraphicFramePr>
        <p:xfrm>
          <a:off x="7205784" y="1903290"/>
          <a:ext cx="4024923" cy="48570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07334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08C0-D1F8-4C54-8259-8A8951AC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#2: make your variables names explicit.</a:t>
            </a:r>
          </a:p>
          <a:p>
            <a:pPr marL="0" indent="0">
              <a:buNone/>
            </a:pPr>
            <a:r>
              <a:rPr lang="en-US" sz="2400" dirty="0"/>
              <a:t>It is a good idea to make your variables names </a:t>
            </a:r>
            <a:r>
              <a:rPr lang="en-US" sz="2400" b="1" dirty="0">
                <a:solidFill>
                  <a:srgbClr val="00B050"/>
                </a:solidFill>
              </a:rPr>
              <a:t>explicit</a:t>
            </a:r>
            <a:r>
              <a:rPr lang="en-US" sz="2400" dirty="0"/>
              <a:t>, rather than using meaningless ones that leave your reader guessing (x, y, a, b1, c2, etc.).</a:t>
            </a:r>
          </a:p>
          <a:p>
            <a:pPr marL="0" indent="0">
              <a:buNone/>
            </a:pPr>
            <a:r>
              <a:rPr lang="en-US" sz="2400" dirty="0"/>
              <a:t>You can </a:t>
            </a:r>
            <a:r>
              <a:rPr lang="en-US" sz="2400" b="1" dirty="0"/>
              <a:t>use</a:t>
            </a:r>
            <a:r>
              <a:rPr lang="en-US" sz="2400" dirty="0"/>
              <a:t> </a:t>
            </a:r>
            <a:r>
              <a:rPr lang="en-US" sz="2400" b="1" dirty="0"/>
              <a:t>underscores</a:t>
            </a:r>
            <a:r>
              <a:rPr lang="en-US" sz="2400" dirty="0"/>
              <a:t> if you find it helpful (e.g. </a:t>
            </a:r>
            <a:r>
              <a:rPr lang="en-US" sz="2400" dirty="0" err="1"/>
              <a:t>current_year</a:t>
            </a:r>
            <a:r>
              <a:rPr lang="en-US" sz="2400" dirty="0"/>
              <a:t> = 2020).</a:t>
            </a:r>
          </a:p>
          <a:p>
            <a:pPr marL="0" indent="0">
              <a:buNone/>
            </a:pPr>
            <a:r>
              <a:rPr lang="en-US" sz="2400" dirty="0"/>
              <a:t>Your future self, and colleagues, will thank you, when they work on your code later on.</a:t>
            </a:r>
          </a:p>
        </p:txBody>
      </p:sp>
      <p:pic>
        <p:nvPicPr>
          <p:cNvPr id="6" name="Picture 5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4A1AC731-77A5-4D95-A7CC-C8B7A312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618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E36C-E875-4CB6-9E1D-3BA809D25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Semantic analysis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27F8F-8BE7-4DB8-B228-96C8B87C7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third step checks for </a:t>
            </a:r>
            <a:r>
              <a:rPr lang="en-US" b="1" dirty="0"/>
              <a:t>semantics</a:t>
            </a:r>
            <a:r>
              <a:rPr lang="en-US" dirty="0"/>
              <a:t> (= logical meaning of the code). For instance,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5F014C-A435-43C9-82AC-A4D459CCF6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2933210"/>
            <a:ext cx="5856240" cy="15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078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2E36C-E875-4CB6-9E1D-3BA809D25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Semantic analysis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27F8F-8BE7-4DB8-B228-96C8B87C7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third step checks for </a:t>
            </a:r>
            <a:r>
              <a:rPr lang="en-US" b="1" dirty="0"/>
              <a:t>semantics</a:t>
            </a:r>
            <a:r>
              <a:rPr lang="en-US" dirty="0"/>
              <a:t> (= logical meaning of the code). For instance,</a:t>
            </a:r>
          </a:p>
          <a:p>
            <a:r>
              <a:rPr lang="en-US" sz="2400" dirty="0"/>
              <a:t>Does the function name exist?</a:t>
            </a:r>
          </a:p>
          <a:p>
            <a:r>
              <a:rPr lang="en-US" sz="2400" dirty="0"/>
              <a:t>Are we using or printing a variable that has been previously defined?</a:t>
            </a:r>
          </a:p>
          <a:p>
            <a:r>
              <a:rPr lang="en-US" sz="2400" dirty="0"/>
              <a:t>Is it allowed to add the values defined earlier together? (if both are numbers yes, if one is a number and the other is text, no)</a:t>
            </a:r>
          </a:p>
          <a:p>
            <a:r>
              <a:rPr lang="en-US" sz="2400" dirty="0"/>
              <a:t>Etc.</a:t>
            </a:r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17FA3-F0AD-4FAA-ABA6-B34AF4EA73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50000" r="83846" b="45231"/>
          <a:stretch/>
        </p:blipFill>
        <p:spPr>
          <a:xfrm>
            <a:off x="6172202" y="2933210"/>
            <a:ext cx="5856240" cy="15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1756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10009-92EA-4074-BF7C-DDE8E2A8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Intermediate code and optimization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3EC9-D688-462C-A82B-F04BB4292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/>
              <a:t>Intermediate Code: </a:t>
            </a:r>
            <a:r>
              <a:rPr lang="en-US" dirty="0"/>
              <a:t>assuming the code makes sense, convert the easy-to-read Python instructions into less readable instructions, which the computer can then execute.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11B4E-DC11-4FAD-84C9-EC8377017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0" t="45744" r="82756" b="31281"/>
          <a:stretch/>
        </p:blipFill>
        <p:spPr>
          <a:xfrm>
            <a:off x="6314831" y="2044453"/>
            <a:ext cx="5799875" cy="2887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5715EA-C2A3-4DE7-9857-D9246EC1D8AA}"/>
              </a:ext>
            </a:extLst>
          </p:cNvPr>
          <p:cNvSpPr txBox="1"/>
          <p:nvPr/>
        </p:nvSpPr>
        <p:spPr>
          <a:xfrm>
            <a:off x="8847875" y="3107957"/>
            <a:ext cx="3266831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Original source code (from file.py)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7030A0"/>
                </a:solidFill>
              </a:rPr>
              <a:t>Intermediate code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B92A2A-ACB9-4543-8AC7-852DC1BEE01E}"/>
              </a:ext>
            </a:extLst>
          </p:cNvPr>
          <p:cNvSpPr/>
          <p:nvPr/>
        </p:nvSpPr>
        <p:spPr>
          <a:xfrm>
            <a:off x="6314831" y="2044453"/>
            <a:ext cx="5728677" cy="58151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8AA100-0994-4224-987F-930AEBF70DE0}"/>
              </a:ext>
            </a:extLst>
          </p:cNvPr>
          <p:cNvSpPr/>
          <p:nvPr/>
        </p:nvSpPr>
        <p:spPr>
          <a:xfrm>
            <a:off x="6467231" y="2790093"/>
            <a:ext cx="1762369" cy="2141412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F80238-EF7C-4E99-9168-AC30787531FE}"/>
              </a:ext>
            </a:extLst>
          </p:cNvPr>
          <p:cNvCxnSpPr>
            <a:cxnSpLocks/>
          </p:cNvCxnSpPr>
          <p:nvPr/>
        </p:nvCxnSpPr>
        <p:spPr>
          <a:xfrm flipH="1" flipV="1">
            <a:off x="8744555" y="2525592"/>
            <a:ext cx="557688" cy="635729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9C19AD-1964-4BFB-9EF8-C38BD637D56B}"/>
              </a:ext>
            </a:extLst>
          </p:cNvPr>
          <p:cNvCxnSpPr>
            <a:cxnSpLocks/>
          </p:cNvCxnSpPr>
          <p:nvPr/>
        </p:nvCxnSpPr>
        <p:spPr>
          <a:xfrm flipH="1" flipV="1">
            <a:off x="7981049" y="4295777"/>
            <a:ext cx="866826" cy="317864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5438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10009-92EA-4074-BF7C-DDE8E2A8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Intermediate code and optimization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3EC9-D688-462C-A82B-F04BB4292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/>
              <a:t>Intermediate Code: </a:t>
            </a:r>
            <a:r>
              <a:rPr lang="en-US" dirty="0"/>
              <a:t>assuming the code makes sense, convert the easy-to-read Python instructions into less readable instructions, which the computer can then execute.</a:t>
            </a:r>
          </a:p>
          <a:p>
            <a:r>
              <a:rPr lang="en-GB" b="1" dirty="0"/>
              <a:t>Optimization: </a:t>
            </a:r>
            <a:r>
              <a:rPr lang="en-GB" dirty="0"/>
              <a:t>Memory allocation for variables, CPU processing resource allocation and distribution.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11B4E-DC11-4FAD-84C9-EC8377017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0" t="45744" r="82756" b="31281"/>
          <a:stretch/>
        </p:blipFill>
        <p:spPr>
          <a:xfrm>
            <a:off x="6314831" y="2044453"/>
            <a:ext cx="5799875" cy="2887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5715EA-C2A3-4DE7-9857-D9246EC1D8AA}"/>
              </a:ext>
            </a:extLst>
          </p:cNvPr>
          <p:cNvSpPr txBox="1"/>
          <p:nvPr/>
        </p:nvSpPr>
        <p:spPr>
          <a:xfrm>
            <a:off x="8847875" y="3107957"/>
            <a:ext cx="3266831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Original source code (from file.py)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7030A0"/>
                </a:solidFill>
              </a:rPr>
              <a:t>Intermediate code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B92A2A-ACB9-4543-8AC7-852DC1BEE01E}"/>
              </a:ext>
            </a:extLst>
          </p:cNvPr>
          <p:cNvSpPr/>
          <p:nvPr/>
        </p:nvSpPr>
        <p:spPr>
          <a:xfrm>
            <a:off x="6314831" y="2044453"/>
            <a:ext cx="5728677" cy="58151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8AA100-0994-4224-987F-930AEBF70DE0}"/>
              </a:ext>
            </a:extLst>
          </p:cNvPr>
          <p:cNvSpPr/>
          <p:nvPr/>
        </p:nvSpPr>
        <p:spPr>
          <a:xfrm>
            <a:off x="6467231" y="2790093"/>
            <a:ext cx="1762369" cy="2141412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F80238-EF7C-4E99-9168-AC30787531FE}"/>
              </a:ext>
            </a:extLst>
          </p:cNvPr>
          <p:cNvCxnSpPr>
            <a:cxnSpLocks/>
          </p:cNvCxnSpPr>
          <p:nvPr/>
        </p:nvCxnSpPr>
        <p:spPr>
          <a:xfrm flipH="1" flipV="1">
            <a:off x="8744555" y="2525592"/>
            <a:ext cx="557688" cy="635729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9C19AD-1964-4BFB-9EF8-C38BD637D56B}"/>
              </a:ext>
            </a:extLst>
          </p:cNvPr>
          <p:cNvCxnSpPr>
            <a:cxnSpLocks/>
          </p:cNvCxnSpPr>
          <p:nvPr/>
        </p:nvCxnSpPr>
        <p:spPr>
          <a:xfrm flipH="1" flipV="1">
            <a:off x="7981049" y="4295777"/>
            <a:ext cx="866826" cy="317864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33016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10009-92EA-4074-BF7C-DDE8E2A8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Intermediate code and optimization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BA3EC9-D688-462C-A82B-F04BB42924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/>
              <a:t>Intermediate Code: </a:t>
            </a:r>
            <a:r>
              <a:rPr lang="en-US" dirty="0"/>
              <a:t>assuming the code makes sense, convert the easy-to-read Python instructions into less readable instructions, which the computer can then execute.</a:t>
            </a:r>
          </a:p>
          <a:p>
            <a:r>
              <a:rPr lang="en-GB" b="1" dirty="0"/>
              <a:t>Optimization: </a:t>
            </a:r>
            <a:r>
              <a:rPr lang="en-GB" dirty="0"/>
              <a:t>Memory allocation for variables, CPU processing resource allocation and distribution.</a:t>
            </a:r>
          </a:p>
          <a:p>
            <a:r>
              <a:rPr lang="en-GB" dirty="0"/>
              <a:t>(Not covered, too advanced)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11B4E-DC11-4FAD-84C9-EC8377017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0" t="45744" r="82756" b="31281"/>
          <a:stretch/>
        </p:blipFill>
        <p:spPr>
          <a:xfrm>
            <a:off x="6314831" y="2044453"/>
            <a:ext cx="5799875" cy="2887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5715EA-C2A3-4DE7-9857-D9246EC1D8AA}"/>
              </a:ext>
            </a:extLst>
          </p:cNvPr>
          <p:cNvSpPr txBox="1"/>
          <p:nvPr/>
        </p:nvSpPr>
        <p:spPr>
          <a:xfrm>
            <a:off x="8847875" y="3107957"/>
            <a:ext cx="3266831" cy="181588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7030A0"/>
                </a:solidFill>
              </a:rPr>
              <a:t>Original source code (from file.py)</a:t>
            </a: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>
                <a:solidFill>
                  <a:srgbClr val="7030A0"/>
                </a:solidFill>
              </a:rPr>
              <a:t>Intermediate code</a:t>
            </a:r>
            <a:endParaRPr lang="en-GB" sz="2800" dirty="0">
              <a:solidFill>
                <a:srgbClr val="7030A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B92A2A-ACB9-4543-8AC7-852DC1BEE01E}"/>
              </a:ext>
            </a:extLst>
          </p:cNvPr>
          <p:cNvSpPr/>
          <p:nvPr/>
        </p:nvSpPr>
        <p:spPr>
          <a:xfrm>
            <a:off x="6314831" y="2044453"/>
            <a:ext cx="5728677" cy="58151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8AA100-0994-4224-987F-930AEBF70DE0}"/>
              </a:ext>
            </a:extLst>
          </p:cNvPr>
          <p:cNvSpPr/>
          <p:nvPr/>
        </p:nvSpPr>
        <p:spPr>
          <a:xfrm>
            <a:off x="6467231" y="2790093"/>
            <a:ext cx="1762369" cy="2141412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F80238-EF7C-4E99-9168-AC30787531FE}"/>
              </a:ext>
            </a:extLst>
          </p:cNvPr>
          <p:cNvCxnSpPr>
            <a:cxnSpLocks/>
          </p:cNvCxnSpPr>
          <p:nvPr/>
        </p:nvCxnSpPr>
        <p:spPr>
          <a:xfrm flipH="1" flipV="1">
            <a:off x="8744555" y="2525592"/>
            <a:ext cx="557688" cy="635729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A9C19AD-1964-4BFB-9EF8-C38BD637D56B}"/>
              </a:ext>
            </a:extLst>
          </p:cNvPr>
          <p:cNvCxnSpPr>
            <a:cxnSpLocks/>
          </p:cNvCxnSpPr>
          <p:nvPr/>
        </p:nvCxnSpPr>
        <p:spPr>
          <a:xfrm flipH="1" flipV="1">
            <a:off x="7981049" y="4295777"/>
            <a:ext cx="866826" cy="317864"/>
          </a:xfrm>
          <a:prstGeom prst="line">
            <a:avLst/>
          </a:prstGeom>
          <a:ln w="38100" cap="flat" cmpd="sng" algn="ctr">
            <a:solidFill>
              <a:srgbClr val="7030A0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91371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BF49A-5ADB-4167-BE16-72CCE6C4C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Code generation and execution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74A2E-6C3E-4942-8F15-003C9E2A6A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Assembly code: </a:t>
            </a:r>
            <a:r>
              <a:rPr lang="en-US" dirty="0"/>
              <a:t>converts the intermediate code into binary code (0/1), which can be executed by the CPU of your computer!</a:t>
            </a:r>
          </a:p>
          <a:p>
            <a:pPr marL="0" indent="0">
              <a:buNone/>
            </a:pPr>
            <a:r>
              <a:rPr lang="en-US" dirty="0"/>
              <a:t>(This is cumbersome to explain, but will make sense during the Computational Structures course on Term 4!)</a:t>
            </a:r>
          </a:p>
          <a:p>
            <a:pPr marL="0" indent="0">
              <a:buNone/>
            </a:pPr>
            <a:endParaRPr lang="en-US" dirty="0"/>
          </a:p>
          <a:p>
            <a:pPr algn="ctr">
              <a:buFont typeface="Wingdings" panose="05000000000000000000" pitchFamily="2" charset="2"/>
              <a:buChar char="à"/>
            </a:pPr>
            <a:r>
              <a:rPr lang="en-US" sz="4000" b="1" dirty="0">
                <a:sym typeface="Wingdings" panose="05000000000000000000" pitchFamily="2" charset="2"/>
              </a:rPr>
              <a:t>  Finally, e</a:t>
            </a:r>
            <a:r>
              <a:rPr lang="en-US" sz="4000" b="1" dirty="0"/>
              <a:t>xecute the assembly code</a:t>
            </a:r>
          </a:p>
          <a:p>
            <a:pPr marL="0" indent="0" algn="ctr">
              <a:buNone/>
            </a:pPr>
            <a:r>
              <a:rPr lang="en-US" sz="4000" b="1" dirty="0"/>
              <a:t>and see the results!</a:t>
            </a:r>
            <a:endParaRPr lang="en-GB" sz="4000" b="1" dirty="0"/>
          </a:p>
        </p:txBody>
      </p:sp>
    </p:spTree>
    <p:extLst>
      <p:ext uri="{BB962C8B-B14F-4D97-AF65-F5344CB8AC3E}">
        <p14:creationId xmlns:p14="http://schemas.microsoft.com/office/powerpoint/2010/main" val="133594950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FD3DF-2599-4843-9B81-3F371B10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Compiled vs. Interpreted languages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49017C-5273-42A4-AB59-D8EA8A0ABD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Compiled language (e.g. C/C++)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0F01BD-3B5A-410D-A608-CAE172C46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352925"/>
          </a:xfrm>
        </p:spPr>
        <p:txBody>
          <a:bodyPr/>
          <a:lstStyle/>
          <a:p>
            <a:r>
              <a:rPr lang="en-US" dirty="0"/>
              <a:t>Scans the whole file and translates it into assembly code all at once.</a:t>
            </a:r>
          </a:p>
          <a:p>
            <a:r>
              <a:rPr lang="en-US" dirty="0"/>
              <a:t>Overall, faster to compile and execute.</a:t>
            </a:r>
          </a:p>
          <a:p>
            <a:r>
              <a:rPr lang="en-US" dirty="0"/>
              <a:t>Will not execute anything if there is an error somewhere, making it hard to debug.</a:t>
            </a:r>
          </a:p>
          <a:p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AFDEE25-B9AB-4AF6-8DD3-438C96FAA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Interpreted language (e.g. Python)</a:t>
            </a:r>
          </a:p>
          <a:p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765E57C-5C50-4908-B0E3-E097B07B4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352924"/>
          </a:xfrm>
        </p:spPr>
        <p:txBody>
          <a:bodyPr/>
          <a:lstStyle/>
          <a:p>
            <a:r>
              <a:rPr lang="en-US" dirty="0"/>
              <a:t>Scans the source file, one operation at a time.</a:t>
            </a:r>
          </a:p>
          <a:p>
            <a:r>
              <a:rPr lang="en-US" dirty="0"/>
              <a:t>Slower compilation and execution.</a:t>
            </a:r>
          </a:p>
          <a:p>
            <a:r>
              <a:rPr lang="en-US" dirty="0"/>
              <a:t>If an error exists, it will execute the lines of code before the one that triggered the error.</a:t>
            </a:r>
          </a:p>
          <a:p>
            <a:r>
              <a:rPr lang="en-US" dirty="0"/>
              <a:t>Much easier to debug, and hence more </a:t>
            </a:r>
            <a:r>
              <a:rPr lang="en-US" b="1" u="sng" dirty="0"/>
              <a:t>beginner-friendly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1482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634D1-902B-441C-B875-412FD0B84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variables names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71F7F-68F1-453E-AD4C-AE1EBCB30F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/>
          <a:lstStyle/>
          <a:p>
            <a:r>
              <a:rPr lang="en-US" b="1" dirty="0"/>
              <a:t>Variables</a:t>
            </a:r>
            <a:r>
              <a:rPr lang="en-US" dirty="0"/>
              <a:t> </a:t>
            </a:r>
            <a:r>
              <a:rPr lang="en-US" b="1" dirty="0"/>
              <a:t>names</a:t>
            </a:r>
            <a:r>
              <a:rPr lang="en-US" dirty="0"/>
              <a:t> can include any combination of </a:t>
            </a:r>
            <a:r>
              <a:rPr lang="en-US" b="1" dirty="0"/>
              <a:t>letters</a:t>
            </a:r>
            <a:r>
              <a:rPr lang="en-US" dirty="0"/>
              <a:t> (both lowercase and uppercase), </a:t>
            </a:r>
            <a:r>
              <a:rPr lang="en-US" b="1" dirty="0"/>
              <a:t>digits</a:t>
            </a:r>
            <a:r>
              <a:rPr lang="en-US" dirty="0"/>
              <a:t> and </a:t>
            </a:r>
            <a:r>
              <a:rPr lang="en-US" b="1" dirty="0"/>
              <a:t>underscore</a:t>
            </a:r>
            <a:r>
              <a:rPr lang="en-US" dirty="0"/>
              <a:t> </a:t>
            </a:r>
            <a:r>
              <a:rPr lang="en-US" b="1" dirty="0"/>
              <a:t>symbols</a:t>
            </a:r>
            <a:r>
              <a:rPr lang="en-US" dirty="0"/>
              <a:t> (_).</a:t>
            </a:r>
          </a:p>
          <a:p>
            <a:pPr marL="0" indent="0">
              <a:buNone/>
            </a:pPr>
            <a:r>
              <a:rPr lang="en-US" dirty="0"/>
              <a:t>However,</a:t>
            </a:r>
          </a:p>
          <a:p>
            <a:r>
              <a:rPr lang="en-US" dirty="0"/>
              <a:t>They cannot </a:t>
            </a:r>
            <a:r>
              <a:rPr lang="en-US" b="1" dirty="0"/>
              <a:t>start</a:t>
            </a:r>
            <a:r>
              <a:rPr lang="en-US" dirty="0"/>
              <a:t> </a:t>
            </a:r>
            <a:r>
              <a:rPr lang="en-US" b="1" dirty="0"/>
              <a:t>with</a:t>
            </a:r>
            <a:r>
              <a:rPr lang="en-US" dirty="0"/>
              <a:t> </a:t>
            </a:r>
            <a:r>
              <a:rPr lang="en-US" b="1" dirty="0"/>
              <a:t>a digit</a:t>
            </a:r>
            <a:r>
              <a:rPr lang="en-US" dirty="0"/>
              <a:t>, or use </a:t>
            </a:r>
            <a:r>
              <a:rPr lang="en-US" b="1" dirty="0"/>
              <a:t>special characters other than underscores</a:t>
            </a:r>
            <a:r>
              <a:rPr lang="en-US" dirty="0"/>
              <a:t>.</a:t>
            </a:r>
          </a:p>
          <a:p>
            <a:r>
              <a:rPr lang="en-US" dirty="0"/>
              <a:t>They may also not use some </a:t>
            </a:r>
            <a:r>
              <a:rPr lang="en-US" b="1" dirty="0"/>
              <a:t>reserved</a:t>
            </a:r>
            <a:r>
              <a:rPr lang="en-US" dirty="0"/>
              <a:t> </a:t>
            </a:r>
            <a:r>
              <a:rPr lang="en-US" b="1" dirty="0"/>
              <a:t>keywords</a:t>
            </a:r>
            <a:r>
              <a:rPr lang="en-US" dirty="0"/>
              <a:t> (e.g. import, print, etc.)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0000E8-D7EA-471C-8D70-E28092B5C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18704" r="26282" b="19847"/>
          <a:stretch/>
        </p:blipFill>
        <p:spPr>
          <a:xfrm>
            <a:off x="7543800" y="115935"/>
            <a:ext cx="3649717" cy="6626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1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C552B-8047-4A05-A980-09E766403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E13D0-F028-4270-B61F-64D7A3CA71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05607"/>
            <a:ext cx="5181600" cy="54015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Python also allows </a:t>
            </a:r>
            <a:r>
              <a:rPr lang="en-US" b="1" dirty="0"/>
              <a:t>multiple</a:t>
            </a:r>
            <a:r>
              <a:rPr lang="en-US" dirty="0"/>
              <a:t> </a:t>
            </a:r>
            <a:r>
              <a:rPr lang="en-US" b="1" dirty="0"/>
              <a:t>assignments</a:t>
            </a:r>
            <a:r>
              <a:rPr lang="en-US" dirty="0"/>
              <a:t> using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Successive multiple equal signs: </a:t>
            </a:r>
            <a:r>
              <a:rPr lang="en-US" dirty="0"/>
              <a:t>the value on the far right is assigned to all variables names on the left side of an equal sign.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2351B-C10D-41F9-804B-7D7E8466C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39" t="43586" r="29461" b="39525"/>
          <a:stretch/>
        </p:blipFill>
        <p:spPr>
          <a:xfrm>
            <a:off x="7094483" y="775369"/>
            <a:ext cx="4351282" cy="306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43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</TotalTime>
  <Words>3957</Words>
  <Application>Microsoft Office PowerPoint</Application>
  <PresentationFormat>Widescreen</PresentationFormat>
  <Paragraphs>403</Paragraphs>
  <Slides>76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Wingdings</vt:lpstr>
      <vt:lpstr>Office Theme</vt:lpstr>
      <vt:lpstr>ILP 2021 – W1S2 On variables, math operators, comments, printing and getting</vt:lpstr>
      <vt:lpstr>Outline (Week1, Session2 – W1S2)</vt:lpstr>
      <vt:lpstr>Some admin stuff.</vt:lpstr>
      <vt:lpstr>Recall: our second task</vt:lpstr>
      <vt:lpstr>Recall: our second task</vt:lpstr>
      <vt:lpstr>About variables names</vt:lpstr>
      <vt:lpstr>Matt’s Great advice #2</vt:lpstr>
      <vt:lpstr>About variables names</vt:lpstr>
      <vt:lpstr>Multiple assignments</vt:lpstr>
      <vt:lpstr>Multiple assignments</vt:lpstr>
      <vt:lpstr>Variable types</vt:lpstr>
      <vt:lpstr>Variable types</vt:lpstr>
      <vt:lpstr>Variable IDs</vt:lpstr>
      <vt:lpstr>Type conversion</vt:lpstr>
      <vt:lpstr>Type conversion</vt:lpstr>
      <vt:lpstr>Type conversion</vt:lpstr>
      <vt:lpstr>Type conversion</vt:lpstr>
      <vt:lpstr>Type conversion</vt:lpstr>
      <vt:lpstr>Type conversion</vt:lpstr>
      <vt:lpstr>Python basic operators</vt:lpstr>
      <vt:lpstr>Python basic operators</vt:lpstr>
      <vt:lpstr>Python basic operators</vt:lpstr>
      <vt:lpstr>Python basic operators</vt:lpstr>
      <vt:lpstr>Python basic operators</vt:lpstr>
      <vt:lpstr>Python basic operators</vt:lpstr>
      <vt:lpstr>Python basic operators</vt:lpstr>
      <vt:lpstr>Combining operators and assignments</vt:lpstr>
      <vt:lpstr>Combining operators and assignments</vt:lpstr>
      <vt:lpstr>Operation precedence</vt:lpstr>
      <vt:lpstr>Operation precedence</vt:lpstr>
      <vt:lpstr>Operation precedence</vt:lpstr>
      <vt:lpstr>Activity 1: compute the roots of a quadratic equation, with strictly positive determinant</vt:lpstr>
      <vt:lpstr>Activity 1: compute the roots of a quadratic equation, with strictly positive determinant</vt:lpstr>
      <vt:lpstr>Activity 1: compute the roots of a quadratic equation, with strictly positive determinant</vt:lpstr>
      <vt:lpstr>Activity 1: compute the roots of a quadratic equation, with strictly positive determinant</vt:lpstr>
      <vt:lpstr>Activity 1: compute the roots of a quadratic equation, with strictly positive determinant</vt:lpstr>
      <vt:lpstr>Activity 1: compute the roots of a quadratic equation, with strictly positive determinant</vt:lpstr>
      <vt:lpstr>Single line comments</vt:lpstr>
      <vt:lpstr>Single line comments</vt:lpstr>
      <vt:lpstr>Single line comments</vt:lpstr>
      <vt:lpstr>Block comments</vt:lpstr>
      <vt:lpstr>Block comments</vt:lpstr>
      <vt:lpstr>Matt’s Great advice #3</vt:lpstr>
      <vt:lpstr>About the print() function</vt:lpstr>
      <vt:lpstr>About the print() function</vt:lpstr>
      <vt:lpstr>About the print(), and the format() function</vt:lpstr>
      <vt:lpstr>About the print(), and the format() function</vt:lpstr>
      <vt:lpstr>About the print(), and the format() function</vt:lpstr>
      <vt:lpstr>Getting values from a user with input()</vt:lpstr>
      <vt:lpstr>Getting values from a user with input()</vt:lpstr>
      <vt:lpstr>Getting values from a user with input()</vt:lpstr>
      <vt:lpstr>Getting values from a user with input()</vt:lpstr>
      <vt:lpstr>PowerPoint Presentation</vt:lpstr>
      <vt:lpstr>PowerPoint Presentation</vt:lpstr>
      <vt:lpstr>Getting values from a user with input()</vt:lpstr>
      <vt:lpstr>Reminder! (Python basic operators)</vt:lpstr>
      <vt:lpstr>Getting values from a user with input()</vt:lpstr>
      <vt:lpstr>Getting values from a user with input()</vt:lpstr>
      <vt:lpstr>Getting values from a user with input()</vt:lpstr>
      <vt:lpstr>Matt’s Great advice #4</vt:lpstr>
      <vt:lpstr>Activity 2: Ask users about personal details</vt:lpstr>
      <vt:lpstr>Activity 2: Ask users about personal details</vt:lpstr>
      <vt:lpstr>Conclusion</vt:lpstr>
      <vt:lpstr>Decomposing the code compilation and execution procedure</vt:lpstr>
      <vt:lpstr>Lexical analysis and tokenization</vt:lpstr>
      <vt:lpstr>Lexical analysis and tokenization</vt:lpstr>
      <vt:lpstr>Lexical analysis and tokenization</vt:lpstr>
      <vt:lpstr>Syntax analysis</vt:lpstr>
      <vt:lpstr>Syntax analysis</vt:lpstr>
      <vt:lpstr>3. Semantic analysis</vt:lpstr>
      <vt:lpstr>3. Semantic analysis</vt:lpstr>
      <vt:lpstr>4. Intermediate code and optimization</vt:lpstr>
      <vt:lpstr>4. Intermediate code and optimization</vt:lpstr>
      <vt:lpstr>4. Intermediate code and optimization</vt:lpstr>
      <vt:lpstr>5. Code generation and execution</vt:lpstr>
      <vt:lpstr>Compiled vs. Interpreted languages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245</cp:revision>
  <dcterms:created xsi:type="dcterms:W3CDTF">2020-05-19T08:08:47Z</dcterms:created>
  <dcterms:modified xsi:type="dcterms:W3CDTF">2021-11-01T01:26:26Z</dcterms:modified>
</cp:coreProperties>
</file>